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44"/>
  </p:notesMasterIdLst>
  <p:handoutMasterIdLst>
    <p:handoutMasterId r:id="rId45"/>
  </p:handoutMasterIdLst>
  <p:sldIdLst>
    <p:sldId id="1767" r:id="rId2"/>
    <p:sldId id="2385" r:id="rId3"/>
    <p:sldId id="2390" r:id="rId4"/>
    <p:sldId id="2397" r:id="rId5"/>
    <p:sldId id="2391" r:id="rId6"/>
    <p:sldId id="2437" r:id="rId7"/>
    <p:sldId id="2438" r:id="rId8"/>
    <p:sldId id="2439" r:id="rId9"/>
    <p:sldId id="2399" r:id="rId10"/>
    <p:sldId id="2400" r:id="rId11"/>
    <p:sldId id="2440" r:id="rId12"/>
    <p:sldId id="2396" r:id="rId13"/>
    <p:sldId id="2403" r:id="rId14"/>
    <p:sldId id="2404" r:id="rId15"/>
    <p:sldId id="2406" r:id="rId16"/>
    <p:sldId id="2405" r:id="rId17"/>
    <p:sldId id="2401" r:id="rId18"/>
    <p:sldId id="2393" r:id="rId19"/>
    <p:sldId id="2394" r:id="rId20"/>
    <p:sldId id="2411" r:id="rId21"/>
    <p:sldId id="2412" r:id="rId22"/>
    <p:sldId id="2413" r:id="rId23"/>
    <p:sldId id="2379" r:id="rId24"/>
    <p:sldId id="2407" r:id="rId25"/>
    <p:sldId id="2426" r:id="rId26"/>
    <p:sldId id="2427" r:id="rId27"/>
    <p:sldId id="2395" r:id="rId28"/>
    <p:sldId id="2428" r:id="rId29"/>
    <p:sldId id="2387" r:id="rId30"/>
    <p:sldId id="2409" r:id="rId31"/>
    <p:sldId id="2429" r:id="rId32"/>
    <p:sldId id="2430" r:id="rId33"/>
    <p:sldId id="2431" r:id="rId34"/>
    <p:sldId id="2432" r:id="rId35"/>
    <p:sldId id="2433" r:id="rId36"/>
    <p:sldId id="2434" r:id="rId37"/>
    <p:sldId id="2435" r:id="rId38"/>
    <p:sldId id="2436" r:id="rId39"/>
    <p:sldId id="2408" r:id="rId40"/>
    <p:sldId id="2386" r:id="rId41"/>
    <p:sldId id="2388" r:id="rId42"/>
    <p:sldId id="2389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11" userDrawn="1">
          <p15:clr>
            <a:srgbClr val="A4A3A4"/>
          </p15:clr>
        </p15:guide>
        <p15:guide id="3" orient="horz" pos="193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pos="363" userDrawn="1">
          <p15:clr>
            <a:srgbClr val="A4A3A4"/>
          </p15:clr>
        </p15:guide>
        <p15:guide id="7" orient="horz" pos="1596" userDrawn="1">
          <p15:clr>
            <a:srgbClr val="A4A3A4"/>
          </p15:clr>
        </p15:guide>
        <p15:guide id="8" orient="horz" pos="3064" userDrawn="1">
          <p15:clr>
            <a:srgbClr val="A4A3A4"/>
          </p15:clr>
        </p15:guide>
        <p15:guide id="9" orient="horz" pos="2887" userDrawn="1">
          <p15:clr>
            <a:srgbClr val="A4A3A4"/>
          </p15:clr>
        </p15:guide>
        <p15:guide id="10" orient="horz" pos="280" userDrawn="1">
          <p15:clr>
            <a:srgbClr val="A4A3A4"/>
          </p15:clr>
        </p15:guide>
        <p15:guide id="11" orient="horz" pos="5480" userDrawn="1">
          <p15:clr>
            <a:srgbClr val="A4A3A4"/>
          </p15:clr>
        </p15:guide>
        <p15:guide id="12" orient="horz" pos="41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59D"/>
    <a:srgbClr val="0000FF"/>
    <a:srgbClr val="000000"/>
    <a:srgbClr val="629DD1"/>
    <a:srgbClr val="E72E0F"/>
    <a:srgbClr val="FFFF00"/>
    <a:srgbClr val="FFFFCC"/>
    <a:srgbClr val="C63030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8" autoAdjust="0"/>
    <p:restoredTop sz="72449" autoAdjust="0"/>
  </p:normalViewPr>
  <p:slideViewPr>
    <p:cSldViewPr snapToGrid="0">
      <p:cViewPr varScale="1">
        <p:scale>
          <a:sx n="91" d="100"/>
          <a:sy n="91" d="100"/>
        </p:scale>
        <p:origin x="1192" y="176"/>
      </p:cViewPr>
      <p:guideLst>
        <p:guide orient="horz" pos="2179"/>
        <p:guide pos="3811"/>
        <p:guide orient="horz" pos="193"/>
        <p:guide orient="horz" pos="4110"/>
        <p:guide pos="7333"/>
        <p:guide pos="363"/>
        <p:guide orient="horz" pos="1596"/>
        <p:guide orient="horz" pos="3064"/>
        <p:guide orient="horz" pos="2887"/>
        <p:guide orient="horz" pos="280"/>
        <p:guide orient="horz" pos="5480"/>
        <p:guide orient="horz" pos="4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213F-AB40-4C21-9A66-217AE17E24BC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6B1D6-62E9-4705-8E3B-75469ED206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C7D25-A3F9-4779-ABCB-842039D11BAF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6E0-F6D5-4270-B5D2-B1DEF18D8B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大家下午好，感谢刘老师的邀请和介绍，我是来自中科院自动化所的何世柱，很荣幸与大家分享我对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及相关</a:t>
            </a:r>
            <a:r>
              <a:rPr lang="zh-CN" altLang="en-US" dirty="0"/>
              <a:t>技术的学习和认识。</a:t>
            </a: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44D940D8-A946-4A38-8136-78AB407C05D6}" type="slidenum">
              <a:rPr lang="en-US" altLang="zh-CN" b="0" smtClean="0">
                <a:latin typeface="微软雅黑" panose="020B0503020204020204" pitchFamily="34" charset="-122"/>
                <a:ea typeface="宋体" pitchFamily="2" charset="-122"/>
              </a:rPr>
              <a:t>1</a:t>
            </a:fld>
            <a:endParaRPr lang="en-US" altLang="zh-CN" b="0" dirty="0">
              <a:latin typeface="微软雅黑" panose="020B0503020204020204" pitchFamily="34" charset="-122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2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统一的输入输出格式（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种类型），引入</a:t>
            </a:r>
            <a:r>
              <a:rPr kumimoji="1" lang="en" altLang="zh-CN" dirty="0"/>
              <a:t>chain-of-thought</a:t>
            </a:r>
            <a:r>
              <a:rPr kumimoji="1" lang="zh-CN" altLang="en" dirty="0"/>
              <a:t>，</a:t>
            </a:r>
            <a:r>
              <a:rPr kumimoji="1" lang="zh-CN" altLang="en-US" dirty="0"/>
              <a:t>大幅提高任务数量，大幅提高模型体积；实现了用一个模型来解决超过</a:t>
            </a:r>
            <a:r>
              <a:rPr kumimoji="1" lang="en-US" altLang="zh-CN" dirty="0"/>
              <a:t>1800</a:t>
            </a:r>
            <a:r>
              <a:rPr kumimoji="1" lang="zh-CN" altLang="en-US" dirty="0"/>
              <a:t>种几乎全部的</a:t>
            </a:r>
            <a:r>
              <a:rPr kumimoji="1" lang="en" altLang="zh-CN" dirty="0"/>
              <a:t>NLP</a:t>
            </a:r>
            <a:r>
              <a:rPr kumimoji="1" lang="zh-CN" altLang="en-US" dirty="0"/>
              <a:t>任务，通过较低的成本，极大发掘了现有语言模型的泛化性能，让大家看到了通用模型的希望，即</a:t>
            </a:r>
            <a:r>
              <a:rPr kumimoji="1" lang="en" altLang="zh-CN" dirty="0"/>
              <a:t>One Model for ALL Tasks</a:t>
            </a:r>
            <a:r>
              <a:rPr kumimoji="1" lang="zh-CN" altLang="en" dirty="0"/>
              <a:t>。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一些结论：</a:t>
            </a:r>
          </a:p>
          <a:p>
            <a:r>
              <a:rPr kumimoji="1" lang="en-US" altLang="zh-CN" dirty="0"/>
              <a:t>(1) </a:t>
            </a:r>
            <a:r>
              <a:rPr kumimoji="1" lang="zh-CN" altLang="en-US" dirty="0"/>
              <a:t>微调很重要</a:t>
            </a:r>
          </a:p>
          <a:p>
            <a:r>
              <a:rPr kumimoji="1" lang="en-US" altLang="zh-CN" dirty="0"/>
              <a:t>(2) </a:t>
            </a:r>
            <a:r>
              <a:rPr kumimoji="1" lang="zh-CN" altLang="en-US" dirty="0"/>
              <a:t>模型越大效果越好</a:t>
            </a:r>
          </a:p>
          <a:p>
            <a:r>
              <a:rPr kumimoji="1" lang="en-US" altLang="zh-CN" dirty="0"/>
              <a:t>(3) </a:t>
            </a:r>
            <a:r>
              <a:rPr kumimoji="1" lang="zh-CN" altLang="en-US" dirty="0"/>
              <a:t>任务越多效果越好</a:t>
            </a:r>
          </a:p>
          <a:p>
            <a:r>
              <a:rPr kumimoji="1" lang="en-US" altLang="zh-CN" dirty="0"/>
              <a:t>(4) </a:t>
            </a:r>
            <a:r>
              <a:rPr kumimoji="1" lang="zh-CN" altLang="en-US" dirty="0"/>
              <a:t>混杂</a:t>
            </a:r>
            <a:r>
              <a:rPr kumimoji="1" lang="en" altLang="zh-CN" dirty="0" err="1"/>
              <a:t>CoT</a:t>
            </a:r>
            <a:r>
              <a:rPr kumimoji="1" lang="zh-CN" altLang="en-US" dirty="0"/>
              <a:t>相关的任务很重要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083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 err="1"/>
              <a:t>PaLM</a:t>
            </a:r>
            <a:r>
              <a:rPr kumimoji="1" lang="en" altLang="zh-CN" dirty="0"/>
              <a:t> (a 540-billion parameter LLM)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5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之前的大概在</a:t>
            </a:r>
            <a:r>
              <a:rPr kumimoji="1" lang="en-US" altLang="zh-CN" dirty="0"/>
              <a:t>53%</a:t>
            </a:r>
            <a:r>
              <a:rPr kumimoji="1" lang="zh-CN" altLang="en-US" dirty="0"/>
              <a:t>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code-davinci-002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的上下文窗口则为 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</a:rPr>
              <a:t>8192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3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-</a:t>
            </a:r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system-ui"/>
              </a:rPr>
              <a:t>ptx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 是否有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pretraining mix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NimbusRomNo9L"/>
              </a:rPr>
              <a:t>a well-crafted few-shot prompt (GPT-3 (prompted)) </a:t>
            </a:r>
            <a:endParaRPr lang="en" altLang="zh-CN" dirty="0"/>
          </a:p>
          <a:p>
            <a:endParaRPr lang="en" altLang="zh-CN" b="0" i="0" u="none" strike="noStrike" dirty="0">
              <a:solidFill>
                <a:srgbClr val="222222"/>
              </a:solidFill>
              <a:effectLst/>
              <a:latin typeface="system-ui"/>
            </a:endParaRPr>
          </a:p>
          <a:p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system-ui"/>
              </a:rPr>
              <a:t>OpenAI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采用人工评测，让标注者从真实性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(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truthful)</a:t>
            </a:r>
            <a:r>
              <a:rPr lang="zh-CN" altLang="en" b="0" i="0" u="none" strike="noStrike" dirty="0">
                <a:solidFill>
                  <a:srgbClr val="222222"/>
                </a:solidFill>
                <a:effectLst/>
                <a:latin typeface="system-ui"/>
              </a:rPr>
              <a:t>、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毒害性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(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toxic)</a:t>
            </a:r>
            <a:r>
              <a:rPr lang="zh-CN" altLang="en" b="0" i="0" u="none" strike="noStrike" dirty="0">
                <a:solidFill>
                  <a:srgbClr val="222222"/>
                </a:solidFill>
                <a:effectLst/>
                <a:latin typeface="system-ui"/>
              </a:rPr>
              <a:t>、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事实性（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make up fact</a:t>
            </a:r>
            <a:r>
              <a:rPr lang="zh-CN" altLang="en" b="0" i="0" u="none" strike="noStrike" dirty="0">
                <a:solidFill>
                  <a:srgbClr val="222222"/>
                </a:solidFill>
                <a:effectLst/>
                <a:latin typeface="system-ui"/>
              </a:rPr>
              <a:t>）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和合理性（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appropriate</a:t>
            </a:r>
            <a:r>
              <a:rPr lang="zh-CN" altLang="en" b="0" i="0" u="none" strike="noStrike" dirty="0">
                <a:solidFill>
                  <a:srgbClr val="222222"/>
                </a:solidFill>
                <a:effectLst/>
                <a:latin typeface="system-ui"/>
              </a:rPr>
              <a:t>）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四个角度对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system-ui"/>
              </a:rPr>
              <a:t>InstructGPT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与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system-ui"/>
              </a:rPr>
              <a:t>GPT3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system-ui"/>
              </a:rPr>
              <a:t>进行评价。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7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如果孩子被感染了，医院会使用下列哪一种方法来检测艾滋病毒的遗传物质</a:t>
            </a:r>
            <a:r>
              <a:rPr lang="en-US" altLang="zh-C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</a:p>
          <a:p>
            <a:endParaRPr kumimoji="1" lang="en-US" altLang="zh-CN" b="0" i="0" u="none" strike="noStrike" dirty="0">
              <a:solidFill>
                <a:srgbClr val="2A2B2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c)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聚合酶链反应</a:t>
            </a:r>
            <a:endParaRPr lang="en-US" altLang="zh-CN" b="0" i="0" u="none" strike="noStrike" dirty="0">
              <a:solidFill>
                <a:srgbClr val="2A2B2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en-US" altLang="zh-CN" b="0" i="0" u="none" strike="noStrike" dirty="0">
              <a:solidFill>
                <a:srgbClr val="2A2B2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USMLE (</a:t>
            </a:r>
            <a:r>
              <a:rPr kumimoji="1" lang="en" altLang="zh-CN" dirty="0" err="1"/>
              <a:t>MedQA</a:t>
            </a:r>
            <a:r>
              <a:rPr kumimoji="1" lang="en" altLang="zh-CN" dirty="0"/>
              <a:t>) </a:t>
            </a:r>
            <a:r>
              <a:rPr kumimoji="1" lang="en" altLang="zh-CN" dirty="0" err="1"/>
              <a:t>Jin</a:t>
            </a:r>
            <a:r>
              <a:rPr kumimoji="1" lang="en" altLang="zh-CN" dirty="0"/>
              <a:t> et al. (2021) gathers historical questions from the United States Medical Licensing Examination (USMLE), which targets trained medical professionals. 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MedMCQA</a:t>
            </a:r>
            <a:r>
              <a:rPr kumimoji="1" lang="en" altLang="zh-CN" dirty="0"/>
              <a:t> Pal et al. (2022) is a large-scale multiple-choice question answering collected from Indian medical school entrance exams (AIIMS and NEET-PG). 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PubMedQA</a:t>
            </a:r>
            <a:r>
              <a:rPr kumimoji="1" lang="en" altLang="zh-CN" dirty="0"/>
              <a:t> </a:t>
            </a:r>
            <a:r>
              <a:rPr kumimoji="1" lang="en" altLang="zh-CN" dirty="0" err="1"/>
              <a:t>Jin</a:t>
            </a:r>
            <a:r>
              <a:rPr kumimoji="1" lang="en" altLang="zh-CN" dirty="0"/>
              <a:t> et al. (2019) is a collection of expert-annotated yes/no/maybe research questions derived from PubMed abstracts.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USMLE</a:t>
            </a:r>
            <a:r>
              <a:rPr kumimoji="1" lang="zh-CN" altLang="en-US" dirty="0"/>
              <a:t>和</a:t>
            </a:r>
            <a:r>
              <a:rPr kumimoji="1" lang="en" altLang="zh-CN" dirty="0" err="1"/>
              <a:t>MedMCQA</a:t>
            </a:r>
            <a:r>
              <a:rPr kumimoji="1" lang="zh-CN" altLang="en" dirty="0"/>
              <a:t>更</a:t>
            </a:r>
            <a:r>
              <a:rPr kumimoji="1" lang="zh-CN" altLang="en-US" dirty="0"/>
              <a:t>强调通用医学知识，</a:t>
            </a:r>
            <a:r>
              <a:rPr kumimoji="1" lang="en" altLang="zh-CN" dirty="0" err="1"/>
              <a:t>PubMedQA</a:t>
            </a:r>
            <a:r>
              <a:rPr kumimoji="1" lang="zh-CN" altLang="en" dirty="0"/>
              <a:t>更</a:t>
            </a:r>
            <a:r>
              <a:rPr kumimoji="1" lang="zh-CN" altLang="en-US" dirty="0"/>
              <a:t>强调阅读理解能力。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6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NimbusRomNo9L"/>
              </a:rPr>
              <a:t>29 other domain-specific variations cues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4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GPT-3.5</a:t>
            </a:r>
            <a:r>
              <a:rPr lang="zh-CN" altLang="e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无需微调，可以调动医学知识和解决问题的技能。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576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指令微调语言模型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246E0-F6D5-4270-B5D2-B1DEF18D8BC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1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7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-14470" y="6645"/>
            <a:ext cx="12220939" cy="689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29" name="Picture 5" descr="G:\自动化所PPT\素材\16sucai_201307242118\2-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85"/>
            <a:ext cx="12206469" cy="59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:\自动化所PPT\素材\灰色科技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/>
          <a:stretch>
            <a:fillRect/>
          </a:stretch>
        </p:blipFill>
        <p:spPr bwMode="auto">
          <a:xfrm>
            <a:off x="-48683" y="-5753"/>
            <a:ext cx="12271320" cy="690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48683" y="-5755"/>
            <a:ext cx="12240683" cy="689113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31372" y="2348880"/>
            <a:ext cx="2238043" cy="1656184"/>
            <a:chOff x="239383" y="4701372"/>
            <a:chExt cx="2075543" cy="2047910"/>
          </a:xfrm>
        </p:grpSpPr>
        <p:pic>
          <p:nvPicPr>
            <p:cNvPr id="2051" name="Picture 3" descr="H:\自动化所PPT\CASIA.jpg"/>
            <p:cNvPicPr>
              <a:picLocks noChangeAspect="1" noChangeArrowheads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07" y="4701372"/>
              <a:ext cx="1279295" cy="127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:\自动化所PPT\LOGO1.jpg"/>
            <p:cNvPicPr>
              <a:picLocks noChangeAspect="1" noChangeArrowheads="1"/>
            </p:cNvPicPr>
            <p:nvPr userDrawn="1"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4" t="30418" b="27004"/>
            <a:stretch>
              <a:fillRect/>
            </a:stretch>
          </p:blipFill>
          <p:spPr bwMode="auto">
            <a:xfrm>
              <a:off x="239383" y="6075312"/>
              <a:ext cx="2075543" cy="67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666"/>
            <a:ext cx="12192000" cy="688538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0" y="332656"/>
            <a:ext cx="623392" cy="72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719404" y="332656"/>
            <a:ext cx="96011" cy="72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线连接符 7">
            <a:extLst>
              <a:ext uri="{FF2B5EF4-FFF2-40B4-BE49-F238E27FC236}">
                <a16:creationId xmlns:a16="http://schemas.microsoft.com/office/drawing/2014/main" id="{EC7388FB-7D1D-0AA0-A9F5-B38842FDFFA3}"/>
              </a:ext>
            </a:extLst>
          </p:cNvPr>
          <p:cNvCxnSpPr/>
          <p:nvPr userDrawn="1"/>
        </p:nvCxnSpPr>
        <p:spPr>
          <a:xfrm>
            <a:off x="-25703" y="1049205"/>
            <a:ext cx="11834587" cy="0"/>
          </a:xfrm>
          <a:prstGeom prst="line">
            <a:avLst/>
          </a:prstGeom>
          <a:ln>
            <a:solidFill>
              <a:srgbClr val="1044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49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785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213C291-5EA0-4E25-B88B-84869A6E945E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D696CF-348D-4A1D-916F-49B03642E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9"/>
          <p:cNvGrpSpPr/>
          <p:nvPr userDrawn="1"/>
        </p:nvGrpSpPr>
        <p:grpSpPr>
          <a:xfrm>
            <a:off x="8467" y="1143000"/>
            <a:ext cx="12177184" cy="152400"/>
            <a:chOff x="0" y="900"/>
            <a:chExt cx="5753" cy="9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AF6673"/>
                </a:gs>
                <a:gs pos="50000">
                  <a:srgbClr val="790015"/>
                </a:gs>
                <a:gs pos="100000">
                  <a:srgbClr val="AF667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AF6673"/>
                </a:gs>
                <a:gs pos="50000">
                  <a:srgbClr val="790015"/>
                </a:gs>
                <a:gs pos="100000">
                  <a:srgbClr val="AF667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81000" y="1417057"/>
            <a:ext cx="11430000" cy="3898698"/>
          </a:xfrm>
        </p:spPr>
        <p:txBody>
          <a:bodyPr/>
          <a:lstStyle>
            <a:lvl1pPr marL="228600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n"/>
              <a:defRPr lang="zh-CN" altLang="en-US" sz="20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67995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l"/>
              <a:def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90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Ø"/>
              <a:defRPr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935990" indent="-228600" algn="just">
              <a:buClrTx/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5467" y="65315"/>
            <a:ext cx="11921067" cy="1059441"/>
          </a:xfrm>
        </p:spPr>
        <p:txBody>
          <a:bodyPr/>
          <a:lstStyle>
            <a:lvl1pPr algn="ctr">
              <a:defRPr sz="36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381000" y="5486400"/>
            <a:ext cx="11430000" cy="1155700"/>
          </a:xfrm>
        </p:spPr>
        <p:txBody>
          <a:bodyPr/>
          <a:lstStyle>
            <a:lvl1pPr marL="228600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n"/>
              <a:defRPr lang="zh-CN" altLang="en-US" sz="20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467995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l"/>
              <a:defRPr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90" indent="-228600" algn="just">
              <a:lnSpc>
                <a:spcPct val="100000"/>
              </a:lnSpc>
              <a:buClrTx/>
              <a:buFont typeface="Wingdings" panose="05000000000000000000" pitchFamily="2" charset="2"/>
              <a:buChar char="Ø"/>
              <a:defRPr sz="1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935990" indent="-228600" algn="just">
              <a:buClrTx/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651" y="6642100"/>
            <a:ext cx="1016000" cy="13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100"/>
            </a:lvl1pPr>
          </a:lstStyle>
          <a:p>
            <a:pPr>
              <a:defRPr/>
            </a:pPr>
            <a:fld id="{BDE8E7B3-D0DF-4D60-857A-87C54B2CD49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51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86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60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3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26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447"/>
            <a:ext cx="10515600" cy="4923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DAE4D2-73E3-7C97-FA50-57F19B3F8018}"/>
              </a:ext>
            </a:extLst>
          </p:cNvPr>
          <p:cNvSpPr/>
          <p:nvPr userDrawn="1"/>
        </p:nvSpPr>
        <p:spPr>
          <a:xfrm>
            <a:off x="-29901" y="332656"/>
            <a:ext cx="623392" cy="72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E29D00-96A2-27EA-7F68-CB00C48C8119}"/>
              </a:ext>
            </a:extLst>
          </p:cNvPr>
          <p:cNvSpPr/>
          <p:nvPr userDrawn="1"/>
        </p:nvSpPr>
        <p:spPr>
          <a:xfrm>
            <a:off x="689501" y="332656"/>
            <a:ext cx="96011" cy="72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6702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49" r:id="rId12"/>
    <p:sldLayoutId id="2147483654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9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metaseq/tree/main/projects/OPT-IML" TargetMode="External"/><Relationship Id="rId2" Type="http://schemas.openxmlformats.org/officeDocument/2006/relationships/hyperlink" Target="https://huggingface.co/docs/transformers/model_doc/op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8143v1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openai-baselines-ppo/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ofu.notion.site/GPT-3-5-360081d91ec245f29029d37b54573756" TargetMode="External"/><Relationship Id="rId5" Type="http://schemas.openxmlformats.org/officeDocument/2006/relationships/hyperlink" Target="https://www.zhihu.com/question/570062224/answer/2786630350" TargetMode="External"/><Relationship Id="rId4" Type="http://schemas.openxmlformats.org/officeDocument/2006/relationships/hyperlink" Target="https://mp.weixin.qq.com/s/cXqEB3X4uu1VnU-kSVq78w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58908707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34625"/>
            <a:ext cx="12191995" cy="243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矩形 5"/>
          <p:cNvSpPr>
            <a:spLocks noChangeArrowheads="1"/>
          </p:cNvSpPr>
          <p:nvPr/>
        </p:nvSpPr>
        <p:spPr bwMode="auto">
          <a:xfrm>
            <a:off x="1523196" y="4928868"/>
            <a:ext cx="9144000" cy="159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1044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何世柱</a:t>
            </a:r>
            <a:endParaRPr lang="en-US" altLang="zh-CN" sz="2800" dirty="0">
              <a:solidFill>
                <a:srgbClr val="1044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1044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中国科学院自动化研究所</a:t>
            </a:r>
            <a:endParaRPr lang="en-US" altLang="zh-CN" sz="2800" dirty="0">
              <a:solidFill>
                <a:srgbClr val="1044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1044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模式识别国家重点实验室</a:t>
            </a:r>
            <a:endParaRPr lang="en-US" altLang="zh-CN" sz="2000" dirty="0">
              <a:solidFill>
                <a:srgbClr val="1044A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3"/>
          <p:cNvCxnSpPr/>
          <p:nvPr/>
        </p:nvCxnSpPr>
        <p:spPr>
          <a:xfrm>
            <a:off x="781844" y="344391"/>
            <a:ext cx="0" cy="760846"/>
          </a:xfrm>
          <a:prstGeom prst="line">
            <a:avLst/>
          </a:prstGeom>
          <a:noFill/>
          <a:ln w="0">
            <a:gradFill>
              <a:gsLst>
                <a:gs pos="0">
                  <a:schemeClr val="bg1">
                    <a:lumMod val="50000"/>
                    <a:alpha val="69000"/>
                  </a:schemeClr>
                </a:gs>
                <a:gs pos="67000">
                  <a:schemeClr val="tx1">
                    <a:lumMod val="75000"/>
                    <a:lumOff val="25000"/>
                    <a:alpha val="68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5400000" scaled="0"/>
            </a:gradFill>
          </a:ln>
        </p:spPr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669516" y="2469406"/>
            <a:ext cx="8893710" cy="191918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altLang="zh-CN" sz="5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5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及相关技术研讨</a:t>
            </a:r>
            <a:endParaRPr lang="en-US" altLang="zh-CN" sz="5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6" descr="nlp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5986854"/>
            <a:ext cx="10810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://www.siac.org.cn/upload_files/137576667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45646"/>
            <a:ext cx="317182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ia.cas.cn/images/cnc5_logo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5698"/>
            <a:ext cx="2084338" cy="71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595B6-543A-2D96-E6F1-1A1B249F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拆解追溯 </a:t>
            </a:r>
            <a:r>
              <a:rPr kumimoji="1" lang="en-US" altLang="zh-CN" dirty="0"/>
              <a:t>GPT-3.5 </a:t>
            </a:r>
            <a:r>
              <a:rPr kumimoji="1" lang="zh-CN" altLang="en-US" dirty="0"/>
              <a:t>各项能力的起源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684AD-B763-0372-B2F2-A62B957F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580" y="1085206"/>
            <a:ext cx="8259581" cy="5555437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语言生成能力 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基础世界知识 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</a:rPr>
              <a:t>+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上下文学习都是来自于预训练（</a:t>
            </a:r>
            <a:r>
              <a:rPr lang="en" altLang="zh-CN" sz="2000" b="0" i="0" u="none" strike="noStrike" dirty="0" err="1">
                <a:solidFill>
                  <a:srgbClr val="000000"/>
                </a:solidFill>
                <a:effectLst/>
              </a:rPr>
              <a:t>davinci</a:t>
            </a:r>
            <a:r>
              <a:rPr lang="zh-CN" altLang="en" sz="2000" b="0" i="0" u="none" strike="noStrike" dirty="0">
                <a:solidFill>
                  <a:srgbClr val="000000"/>
                </a:solidFill>
                <a:effectLst/>
              </a:rPr>
              <a:t>）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存储大量知识的能力来自 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</a:rPr>
              <a:t>1750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亿的参数量。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遵循指令和泛化到新任务的能力来自于扩大指令学习中指令的数量（</a:t>
            </a:r>
            <a:r>
              <a:rPr lang="en" altLang="zh-CN" sz="2000" b="0" i="0" u="none" strike="noStrike" dirty="0">
                <a:solidFill>
                  <a:srgbClr val="000000"/>
                </a:solidFill>
                <a:effectLst/>
              </a:rPr>
              <a:t>Davinci-instruct-beta)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执行复杂推理的能力很可能来自于代码训练（</a:t>
            </a:r>
            <a:r>
              <a:rPr lang="en" altLang="zh-CN" sz="2000" b="0" i="0" u="none" strike="noStrike" dirty="0">
                <a:solidFill>
                  <a:srgbClr val="000000"/>
                </a:solidFill>
                <a:effectLst/>
              </a:rPr>
              <a:t>code-davinci-002</a:t>
            </a:r>
            <a:r>
              <a:rPr lang="zh-CN" altLang="en" sz="2000" b="0" i="0" u="none" strike="noStrike" dirty="0">
                <a:solidFill>
                  <a:srgbClr val="000000"/>
                </a:solidFill>
                <a:effectLst/>
              </a:rPr>
              <a:t>）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生成中立、客观的能力、安全和翔实的答案来自与人类的对齐。具体来说：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如果是监督学习版，得到的模型是</a:t>
            </a:r>
            <a:r>
              <a:rPr lang="en" altLang="zh-CN" sz="1600" b="0" i="0" u="none" strike="noStrike" dirty="0">
                <a:solidFill>
                  <a:srgbClr val="000000"/>
                </a:solidFill>
                <a:effectLst/>
              </a:rPr>
              <a:t>text-davinci-002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如果是强化学习版 </a:t>
            </a: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zh-CN" sz="1600" b="0" i="0" u="none" strike="noStrike" dirty="0">
                <a:solidFill>
                  <a:srgbClr val="000000"/>
                </a:solidFill>
                <a:effectLst/>
              </a:rPr>
              <a:t>RLHF) </a:t>
            </a:r>
            <a:r>
              <a:rPr lang="zh-CN" altLang="en" sz="1600" b="0" i="0" u="none" strike="noStrike" dirty="0">
                <a:solidFill>
                  <a:srgbClr val="000000"/>
                </a:solidFill>
                <a:effectLst/>
              </a:rPr>
              <a:t>，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得到的模型是</a:t>
            </a:r>
            <a:r>
              <a:rPr lang="en" altLang="zh-CN" sz="1600" b="0" i="0" u="none" strike="noStrike" dirty="0">
                <a:solidFill>
                  <a:srgbClr val="000000"/>
                </a:solidFill>
                <a:effectLst/>
              </a:rPr>
              <a:t>text-davinci-003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无论是有监督还是 </a:t>
            </a:r>
            <a:r>
              <a:rPr lang="en" altLang="zh-CN" sz="1600" b="0" i="0" u="none" strike="noStrike" dirty="0">
                <a:solidFill>
                  <a:srgbClr val="000000"/>
                </a:solidFill>
                <a:effectLst/>
              </a:rPr>
              <a:t>RLHF </a:t>
            </a:r>
            <a:r>
              <a:rPr lang="zh-CN" altLang="en" sz="1600" b="0" i="0" u="none" strike="noStrike" dirty="0">
                <a:solidFill>
                  <a:srgbClr val="000000"/>
                </a:solidFill>
                <a:effectLst/>
              </a:rPr>
              <a:t>，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模型在很多任务的性能都无法超过 </a:t>
            </a:r>
            <a:r>
              <a:rPr lang="en" altLang="zh-CN" sz="1600" b="0" i="0" u="none" strike="noStrike" dirty="0">
                <a:solidFill>
                  <a:srgbClr val="000000"/>
                </a:solidFill>
                <a:effectLst/>
              </a:rPr>
              <a:t>code-davinci-002 </a:t>
            </a:r>
            <a:r>
              <a:rPr lang="zh-CN" altLang="en" sz="1600" b="0" i="0" u="none" strike="noStrike" dirty="0">
                <a:solidFill>
                  <a:srgbClr val="000000"/>
                </a:solidFill>
                <a:effectLst/>
              </a:rPr>
              <a:t>，</a:t>
            </a: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这种因为对齐而造成性能衰退的现象叫做对齐税。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对话能力也来自于 </a:t>
            </a:r>
            <a:r>
              <a:rPr lang="en" altLang="zh-CN" sz="2000" b="0" i="0" u="none" strike="noStrike" dirty="0">
                <a:solidFill>
                  <a:srgbClr val="000000"/>
                </a:solidFill>
                <a:effectLst/>
              </a:rPr>
              <a:t>RLHF</a:t>
            </a:r>
            <a:r>
              <a:rPr lang="zh-CN" altLang="en" sz="2000" b="0" i="0" u="none" strike="noStrike" dirty="0">
                <a:solidFill>
                  <a:srgbClr val="000000"/>
                </a:solidFill>
                <a:effectLst/>
              </a:rPr>
              <a:t>（</a:t>
            </a:r>
            <a:r>
              <a:rPr lang="en" altLang="zh-CN" sz="2000" b="0" i="0" u="none" strike="noStrike" dirty="0" err="1">
                <a:solidFill>
                  <a:srgbClr val="000000"/>
                </a:solidFill>
                <a:effectLst/>
              </a:rPr>
              <a:t>ChatGPT</a:t>
            </a:r>
            <a:r>
              <a:rPr lang="zh-CN" altLang="en" sz="2000" b="0" i="0" u="none" strike="noStrike" dirty="0">
                <a:solidFill>
                  <a:srgbClr val="000000"/>
                </a:solidFill>
                <a:effectLst/>
              </a:rPr>
              <a:t>），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</a:rPr>
              <a:t>具体来说它牺牲了上下文学习的能力，来换取：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建模对话历史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增加对话信息量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000000"/>
                </a:solidFill>
                <a:effectLst/>
              </a:rPr>
              <a:t>拒绝模型知识范围之外的问题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25CA0-04C6-B997-23F6-285CDF22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9" y="1085206"/>
            <a:ext cx="3239125" cy="57429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99993E-6C69-CB33-5112-7B929BB06091}"/>
              </a:ext>
            </a:extLst>
          </p:cNvPr>
          <p:cNvSpPr txBox="1"/>
          <p:nvPr/>
        </p:nvSpPr>
        <p:spPr>
          <a:xfrm>
            <a:off x="4174761" y="643872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https://yaofu.notion.site/GPT-3-5-360081d91ec245f29029d37b54573756</a:t>
            </a:r>
          </a:p>
        </p:txBody>
      </p:sp>
    </p:spTree>
    <p:extLst>
      <p:ext uri="{BB962C8B-B14F-4D97-AF65-F5344CB8AC3E}">
        <p14:creationId xmlns:p14="http://schemas.microsoft.com/office/powerpoint/2010/main" val="39178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0A31F-F6AD-EE66-64E9-04B798B0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InstructGPT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2E33F-358E-A81D-478F-A7BAF5573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2D7ACE-6C29-6CB8-C669-8272FF4D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1" y="1138508"/>
            <a:ext cx="7772400" cy="44660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4ADC9A-8AE6-1D2F-2F5A-0B42F872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465598"/>
            <a:ext cx="7772400" cy="4392402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36B20A18-0C42-5626-FD01-1E4AB0C36817}"/>
              </a:ext>
            </a:extLst>
          </p:cNvPr>
          <p:cNvSpPr/>
          <p:nvPr/>
        </p:nvSpPr>
        <p:spPr>
          <a:xfrm>
            <a:off x="931893" y="4108683"/>
            <a:ext cx="397035" cy="1950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67278F8-BB2C-C153-EC0A-8BB01648A93D}"/>
              </a:ext>
            </a:extLst>
          </p:cNvPr>
          <p:cNvSpPr/>
          <p:nvPr/>
        </p:nvSpPr>
        <p:spPr>
          <a:xfrm>
            <a:off x="5004817" y="5719493"/>
            <a:ext cx="481583" cy="193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5DCA-6193-7834-F98A-CEF22123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InstructGPT</a:t>
            </a:r>
            <a:r>
              <a:rPr kumimoji="1" lang="zh-CN" altLang="en-US" dirty="0"/>
              <a:t>主要流程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E2AEC-38A5-D01A-F742-5843C366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19" y="1829439"/>
            <a:ext cx="5052934" cy="45869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/>
              <a:t>第一阶段：利用人工标注的数据微调</a:t>
            </a:r>
            <a:r>
              <a:rPr kumimoji="1" lang="en" altLang="zh-CN" sz="2400" dirty="0"/>
              <a:t>GPT</a:t>
            </a:r>
            <a:r>
              <a:rPr kumimoji="1" lang="en-US" altLang="zh-CN" sz="2400" dirty="0"/>
              <a:t>-</a:t>
            </a:r>
            <a:r>
              <a:rPr kumimoji="1" lang="en" altLang="zh-CN" sz="2400" dirty="0"/>
              <a:t>3</a:t>
            </a:r>
            <a:r>
              <a:rPr kumimoji="1" lang="zh-CN" altLang="en-US" sz="2400" dirty="0"/>
              <a:t>；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zh-CN" altLang="en-US" sz="2400" dirty="0"/>
              <a:t>第二阶段：训练评价模型（</a:t>
            </a:r>
            <a:r>
              <a:rPr kumimoji="1" lang="en" altLang="zh-CN" sz="2400" dirty="0"/>
              <a:t>Reward Model</a:t>
            </a:r>
            <a:r>
              <a:rPr kumimoji="1" lang="en-US" altLang="zh-CN" sz="2400" dirty="0"/>
              <a:t>)</a:t>
            </a:r>
            <a:r>
              <a:rPr kumimoji="1" lang="zh-CN" altLang="en" sz="2400" dirty="0"/>
              <a:t>，</a:t>
            </a:r>
            <a:r>
              <a:rPr kumimoji="1" lang="zh-CN" altLang="en-US" sz="2400" dirty="0"/>
              <a:t>基于人工标注数据，训练模型对“给定的上文与生成回复”给出分数；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zh-CN" altLang="en-US" sz="2400" dirty="0"/>
              <a:t>第三阶段：利用训练好的</a:t>
            </a:r>
            <a:r>
              <a:rPr kumimoji="1" lang="en" altLang="zh-CN" sz="2400" dirty="0"/>
              <a:t>Reward Model</a:t>
            </a:r>
            <a:r>
              <a:rPr kumimoji="1" lang="zh-CN" altLang="en-US" sz="2400" dirty="0"/>
              <a:t>作为反馈信号，指导</a:t>
            </a:r>
            <a:r>
              <a:rPr kumimoji="1" lang="en" altLang="zh-CN" sz="2400" dirty="0"/>
              <a:t>GPT</a:t>
            </a:r>
            <a:r>
              <a:rPr kumimoji="1" lang="zh-CN" altLang="en-US" sz="2400" dirty="0"/>
              <a:t>进一步微调，使模型产生更加符合人类偏好的回复。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37D41-B102-F1B5-EE57-F3575864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953" y="1661176"/>
            <a:ext cx="6959047" cy="4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5DCA-6193-7834-F98A-CEF22123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InstructGPT</a:t>
            </a:r>
            <a:r>
              <a:rPr kumimoji="1" lang="zh-CN" altLang="en-US" dirty="0"/>
              <a:t>主要流程：第一阶段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E2AEC-38A5-D01A-F742-5843C366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7"/>
            <a:ext cx="10515599" cy="492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第一阶段：利用人工标注的数据微调</a:t>
            </a:r>
            <a:r>
              <a:rPr kumimoji="1" lang="en" altLang="zh-CN" dirty="0"/>
              <a:t>GPT</a:t>
            </a:r>
            <a:r>
              <a:rPr kumimoji="1" lang="en-US" altLang="zh-CN" dirty="0"/>
              <a:t>-</a:t>
            </a:r>
            <a:r>
              <a:rPr kumimoji="1" lang="en" altLang="zh-CN" dirty="0"/>
              <a:t>3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Supervised fine-tuning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（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SFT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）</a:t>
            </a:r>
            <a:r>
              <a:rPr lang="zh-CN" altLang="e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模型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；</a:t>
            </a:r>
            <a:endParaRPr kumimoji="1" lang="en" altLang="zh-CN" dirty="0"/>
          </a:p>
          <a:p>
            <a:pPr lvl="1">
              <a:lnSpc>
                <a:spcPct val="100000"/>
              </a:lnSpc>
            </a:pPr>
            <a:r>
              <a:rPr kumimoji="1" lang="en" altLang="zh-CN" dirty="0"/>
              <a:t>Demonstrations</a:t>
            </a:r>
            <a:r>
              <a:rPr kumimoji="1" lang="zh-CN" altLang="en-US" dirty="0"/>
              <a:t>  </a:t>
            </a:r>
            <a:r>
              <a:rPr kumimoji="1" lang="en-US" altLang="zh-CN" dirty="0"/>
              <a:t>=</a:t>
            </a:r>
            <a:r>
              <a:rPr kumimoji="1" lang="zh-CN" altLang="en-US" dirty="0"/>
              <a:t> 需求（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人工标注）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回复（人工标注）；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Our dataset is over 96% English</a:t>
            </a:r>
            <a:r>
              <a:rPr kumimoji="1" lang="zh-CN" altLang="en-US" dirty="0"/>
              <a:t>，</a:t>
            </a:r>
            <a:r>
              <a:rPr kumimoji="1" lang="en" altLang="zh-CN" dirty="0"/>
              <a:t>13k training prompts</a:t>
            </a:r>
            <a:r>
              <a:rPr kumimoji="1" lang="zh-CN" altLang="en-US" dirty="0"/>
              <a:t>（</a:t>
            </a:r>
            <a:r>
              <a:rPr kumimoji="1" lang="en" altLang="zh-CN" dirty="0"/>
              <a:t>API </a:t>
            </a:r>
            <a:r>
              <a:rPr kumimoji="1" lang="en-US" altLang="zh-CN" dirty="0"/>
              <a:t>+</a:t>
            </a:r>
            <a:r>
              <a:rPr kumimoji="1" lang="zh-CN" altLang="en-US" dirty="0"/>
              <a:t>人工</a:t>
            </a:r>
            <a:r>
              <a:rPr kumimoji="1" lang="zh-CN" altLang="en" dirty="0"/>
              <a:t>标注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Hired a team of about 40 contractors on Upwork and </a:t>
            </a:r>
            <a:r>
              <a:rPr kumimoji="1" lang="en-US" altLang="zh-CN" dirty="0" err="1"/>
              <a:t>ScaleAI</a:t>
            </a:r>
            <a:r>
              <a:rPr kumimoji="1" lang="zh-CN" altLang="en-US" dirty="0"/>
              <a:t> （需面试）</a:t>
            </a:r>
            <a:r>
              <a:rPr kumimoji="1" lang="en-US" altLang="zh-CN" dirty="0"/>
              <a:t>.</a:t>
            </a:r>
          </a:p>
          <a:p>
            <a:pPr lvl="1">
              <a:lnSpc>
                <a:spcPct val="100000"/>
              </a:lnSpc>
            </a:pPr>
            <a:endParaRPr kumimoji="1" lang="en" altLang="zh-CN" dirty="0"/>
          </a:p>
          <a:p>
            <a:pPr>
              <a:lnSpc>
                <a:spcPct val="100000"/>
              </a:lnSpc>
            </a:pPr>
            <a:endParaRPr kumimoji="1" lang="en-US" altLang="zh-CN" dirty="0"/>
          </a:p>
        </p:txBody>
      </p: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0DC86981-2B27-6DE8-DD40-DFBDDC50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543" y="3559271"/>
            <a:ext cx="6209025" cy="28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0B80AC-EEA1-0FC6-DCA9-9B1EC8F3A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" b="1"/>
          <a:stretch/>
        </p:blipFill>
        <p:spPr>
          <a:xfrm>
            <a:off x="133183" y="3602600"/>
            <a:ext cx="2035857" cy="2378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564BB0-9BD2-B87B-7556-8CE4EA2C4986}"/>
              </a:ext>
            </a:extLst>
          </p:cNvPr>
          <p:cNvSpPr txBox="1"/>
          <p:nvPr/>
        </p:nvSpPr>
        <p:spPr>
          <a:xfrm>
            <a:off x="2647211" y="3923146"/>
            <a:ext cx="216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类型分布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及示例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00661F-A306-F00A-E2B6-6D1F89EA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56" y="4791072"/>
            <a:ext cx="4067485" cy="20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8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5DCA-6193-7834-F98A-CEF22123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InstructGPT</a:t>
            </a:r>
            <a:r>
              <a:rPr kumimoji="1" lang="zh-CN" altLang="en-US" dirty="0"/>
              <a:t>主要流程：第二阶段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7E2AEC-38A5-D01A-F742-5843C3662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447"/>
                <a:ext cx="10689235" cy="49235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第二阶段：训练评价模型（</a:t>
                </a:r>
                <a:r>
                  <a:rPr kumimoji="1" lang="en" altLang="zh-CN" dirty="0"/>
                  <a:t>Reward Model</a:t>
                </a:r>
                <a:r>
                  <a:rPr kumimoji="1" lang="en-US" altLang="zh-CN" dirty="0"/>
                  <a:t>)</a:t>
                </a:r>
                <a:r>
                  <a:rPr kumimoji="1" lang="zh-CN" altLang="en" dirty="0"/>
                  <a:t>，</a:t>
                </a:r>
                <a:r>
                  <a:rPr kumimoji="1" lang="zh-CN" altLang="en-US" dirty="0"/>
                  <a:t>基于人工标注数据，训练模型对“给定的上文与生成回复”给出分数；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标注人员对于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个不同回复，给出一个相关性的偏序关系；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/>
                  <a:t>33k training prompts</a:t>
                </a:r>
                <a:r>
                  <a:rPr kumimoji="1" lang="zh-CN" altLang="en-US" dirty="0"/>
                  <a:t>（</a:t>
                </a:r>
                <a:r>
                  <a:rPr kumimoji="1" lang="en" altLang="zh-CN" dirty="0"/>
                  <a:t>API 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人工</a:t>
                </a:r>
                <a:r>
                  <a:rPr kumimoji="1" lang="zh-CN" altLang="en" dirty="0"/>
                  <a:t>标注</a:t>
                </a:r>
                <a:r>
                  <a:rPr kumimoji="1" lang="zh-CN" altLang="en-US" dirty="0"/>
                  <a:t>），训练</a:t>
                </a:r>
                <a:r>
                  <a:rPr kumimoji="1" lang="en-US" altLang="zh-CN" dirty="0"/>
                  <a:t>6B RM</a:t>
                </a:r>
                <a:r>
                  <a:rPr kumimoji="1" lang="zh-CN" altLang="en-US" dirty="0"/>
                  <a:t> 模型；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每个</a:t>
                </a:r>
                <a:r>
                  <a:rPr kumimoji="1" lang="en-US" altLang="zh-CN" dirty="0"/>
                  <a:t>Prompt</a:t>
                </a:r>
                <a:r>
                  <a:rPr kumimoji="1" lang="zh-CN" altLang="en-US" dirty="0"/>
                  <a:t>有</a:t>
                </a:r>
                <a:r>
                  <a:rPr kumimoji="1" lang="en-US" altLang="zh-CN" dirty="0"/>
                  <a:t>K=4~9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responses,</a:t>
                </a:r>
                <a:r>
                  <a:rPr kumimoji="1" lang="zh-CN" altLang="en-US" dirty="0"/>
                  <a:t> 进行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次比较和排序；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7E2AEC-38A5-D01A-F742-5843C3662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447"/>
                <a:ext cx="10689235" cy="4923516"/>
              </a:xfrm>
              <a:blipFill>
                <a:blip r:embed="rId2"/>
                <a:stretch>
                  <a:fillRect l="-1069" t="-1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图片">
            <a:extLst>
              <a:ext uri="{FF2B5EF4-FFF2-40B4-BE49-F238E27FC236}">
                <a16:creationId xmlns:a16="http://schemas.microsoft.com/office/drawing/2014/main" id="{DE208391-9EAF-1BE2-AAA1-9D7FBC61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12" y="3612913"/>
            <a:ext cx="6583931" cy="28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79D2E6-2E16-DFB8-5FAD-7841D346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816" y="4448158"/>
            <a:ext cx="5153407" cy="596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CD00AA-68B6-FE60-2573-740D9AF3C198}"/>
              </a:ext>
            </a:extLst>
          </p:cNvPr>
          <p:cNvSpPr txBox="1"/>
          <p:nvPr/>
        </p:nvSpPr>
        <p:spPr>
          <a:xfrm>
            <a:off x="8916521" y="5045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损失函数</a:t>
            </a:r>
          </a:p>
        </p:txBody>
      </p:sp>
    </p:spTree>
    <p:extLst>
      <p:ext uri="{BB962C8B-B14F-4D97-AF65-F5344CB8AC3E}">
        <p14:creationId xmlns:p14="http://schemas.microsoft.com/office/powerpoint/2010/main" val="279854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5DCA-6193-7834-F98A-CEF22123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InstructGPT</a:t>
            </a:r>
            <a:r>
              <a:rPr kumimoji="1" lang="zh-CN" altLang="en-US" dirty="0"/>
              <a:t>主要流程：第二阶段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7E2AEC-38A5-D01A-F742-5843C3662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447"/>
                <a:ext cx="10689235" cy="49235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第二阶段：训练评价模型（</a:t>
                </a:r>
                <a:r>
                  <a:rPr kumimoji="1" lang="en" altLang="zh-CN" dirty="0"/>
                  <a:t>Reward Model</a:t>
                </a:r>
                <a:r>
                  <a:rPr kumimoji="1" lang="en-US" altLang="zh-CN" dirty="0"/>
                  <a:t>)</a:t>
                </a:r>
                <a:r>
                  <a:rPr kumimoji="1" lang="zh-CN" altLang="en" dirty="0"/>
                  <a:t>，</a:t>
                </a:r>
                <a:r>
                  <a:rPr kumimoji="1" lang="zh-CN" altLang="en-US" dirty="0"/>
                  <a:t>基于人工标注数据，训练模型对“给定的上文与生成回复”给出分数；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标注人员对于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个不同回复，给出一个相关性的偏序关系；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dirty="0"/>
                  <a:t>33k training prompts</a:t>
                </a:r>
                <a:r>
                  <a:rPr kumimoji="1" lang="zh-CN" altLang="en-US" dirty="0"/>
                  <a:t>（</a:t>
                </a:r>
                <a:r>
                  <a:rPr kumimoji="1" lang="en" altLang="zh-CN" dirty="0"/>
                  <a:t>API 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人工</a:t>
                </a:r>
                <a:r>
                  <a:rPr kumimoji="1" lang="zh-CN" altLang="en" dirty="0"/>
                  <a:t>标注</a:t>
                </a:r>
                <a:r>
                  <a:rPr kumimoji="1" lang="zh-CN" altLang="en-US" dirty="0"/>
                  <a:t>），训练</a:t>
                </a:r>
                <a:r>
                  <a:rPr kumimoji="1" lang="en-US" altLang="zh-CN" dirty="0"/>
                  <a:t>6B RM</a:t>
                </a:r>
                <a:r>
                  <a:rPr kumimoji="1" lang="zh-CN" altLang="en-US" dirty="0"/>
                  <a:t> 模型；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每个</a:t>
                </a:r>
                <a:r>
                  <a:rPr kumimoji="1" lang="en-US" altLang="zh-CN" dirty="0"/>
                  <a:t>Prompt</a:t>
                </a:r>
                <a:r>
                  <a:rPr kumimoji="1" lang="zh-CN" altLang="en-US" dirty="0"/>
                  <a:t>有</a:t>
                </a:r>
                <a:r>
                  <a:rPr kumimoji="1" lang="en-US" altLang="zh-CN" dirty="0"/>
                  <a:t>K=4~9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responses,</a:t>
                </a:r>
                <a:r>
                  <a:rPr kumimoji="1" lang="zh-CN" altLang="en-US" dirty="0"/>
                  <a:t> 进行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次比较和排序；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7E2AEC-38A5-D01A-F742-5843C3662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447"/>
                <a:ext cx="10689235" cy="4923516"/>
              </a:xfrm>
              <a:blipFill>
                <a:blip r:embed="rId2"/>
                <a:stretch>
                  <a:fillRect l="-1069" t="-1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图片">
            <a:extLst>
              <a:ext uri="{FF2B5EF4-FFF2-40B4-BE49-F238E27FC236}">
                <a16:creationId xmlns:a16="http://schemas.microsoft.com/office/drawing/2014/main" id="{DE208391-9EAF-1BE2-AAA1-9D7FBC61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12" y="3612913"/>
            <a:ext cx="6583931" cy="28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79D2E6-2E16-DFB8-5FAD-7841D346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816" y="4448158"/>
            <a:ext cx="5153407" cy="596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CD00AA-68B6-FE60-2573-740D9AF3C198}"/>
              </a:ext>
            </a:extLst>
          </p:cNvPr>
          <p:cNvSpPr txBox="1"/>
          <p:nvPr/>
        </p:nvSpPr>
        <p:spPr>
          <a:xfrm>
            <a:off x="8916521" y="5045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损失函数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628E76-83A5-AEF2-BCCE-655498321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7" y="1950659"/>
            <a:ext cx="7772400" cy="4557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44644A-F7B9-2612-6D59-4997B2034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823" y="1839952"/>
            <a:ext cx="7772400" cy="47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05DCA-6193-7834-F98A-CEF22123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InstructGPT</a:t>
            </a:r>
            <a:r>
              <a:rPr kumimoji="1" lang="zh-CN" altLang="en-US" dirty="0"/>
              <a:t>主要流程：第三阶段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E2AEC-38A5-D01A-F742-5843C3662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3447"/>
            <a:ext cx="10929078" cy="492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第三阶段：利用训练好的</a:t>
            </a:r>
            <a:r>
              <a:rPr kumimoji="1" lang="en" altLang="zh-CN" dirty="0"/>
              <a:t>Reward Model</a:t>
            </a:r>
            <a:r>
              <a:rPr kumimoji="1" lang="zh-CN" altLang="en-US" dirty="0"/>
              <a:t>作为反馈信号，指导</a:t>
            </a:r>
            <a:r>
              <a:rPr kumimoji="1" lang="en" altLang="zh-CN" dirty="0"/>
              <a:t>GPT</a:t>
            </a:r>
            <a:r>
              <a:rPr kumimoji="1" lang="zh-CN" altLang="en-US" dirty="0"/>
              <a:t>进一步微调，使模型产生更加符合人类偏好的回复。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269385-5FF7-651F-6C82-52182C9C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00" y="2139639"/>
            <a:ext cx="5470400" cy="46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46F304C-C471-9520-C4FC-D3D14C467A07}"/>
              </a:ext>
            </a:extLst>
          </p:cNvPr>
          <p:cNvSpPr txBox="1">
            <a:spLocks/>
          </p:cNvSpPr>
          <p:nvPr/>
        </p:nvSpPr>
        <p:spPr>
          <a:xfrm>
            <a:off x="705505" y="1752136"/>
            <a:ext cx="6226140" cy="4076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b="1" dirty="0"/>
              <a:t>策略模型（</a:t>
            </a:r>
            <a:r>
              <a:rPr kumimoji="1" lang="en-US" altLang="zh-CN" b="1" dirty="0"/>
              <a:t>Policy Model</a:t>
            </a:r>
            <a:r>
              <a:rPr kumimoji="1" lang="zh-CN" altLang="en-US" dirty="0"/>
              <a:t>）：逐步生成固定词表中的</a:t>
            </a:r>
            <a:r>
              <a:rPr kumimoji="1" lang="en-US" altLang="zh-CN" dirty="0"/>
              <a:t>tokens</a:t>
            </a:r>
            <a:r>
              <a:rPr kumimoji="1" lang="zh-CN" altLang="en-US" dirty="0"/>
              <a:t>；</a:t>
            </a:r>
            <a:r>
              <a:rPr kumimoji="1" lang="zh-CN" altLang="en-US" b="1" dirty="0"/>
              <a:t>价值函数</a:t>
            </a:r>
            <a:r>
              <a:rPr kumimoji="1" lang="en-US" altLang="zh-CN" b="1" dirty="0"/>
              <a:t>(Value Function)</a:t>
            </a:r>
            <a:r>
              <a:rPr kumimoji="1" lang="zh-CN" altLang="en-US" dirty="0"/>
              <a:t>：评价每一步的好坏；</a:t>
            </a:r>
            <a:r>
              <a:rPr kumimoji="1" lang="zh-CN" altLang="en-US" b="1" dirty="0"/>
              <a:t>奖励</a:t>
            </a:r>
            <a:r>
              <a:rPr kumimoji="1" lang="en-US" altLang="zh-CN" b="1" dirty="0"/>
              <a:t>(Reward)</a:t>
            </a:r>
            <a:r>
              <a:rPr kumimoji="1" lang="zh-CN" altLang="en-US" dirty="0"/>
              <a:t>：评价整个生成序列的好坏；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31k training prompts</a:t>
            </a:r>
            <a:r>
              <a:rPr kumimoji="1" lang="zh-CN" altLang="en-US" dirty="0"/>
              <a:t>（</a:t>
            </a:r>
            <a:r>
              <a:rPr kumimoji="1" lang="en" altLang="zh-CN" dirty="0"/>
              <a:t>API </a:t>
            </a:r>
            <a:r>
              <a:rPr kumimoji="1" lang="en-US" altLang="zh-CN" dirty="0"/>
              <a:t>+</a:t>
            </a:r>
            <a:r>
              <a:rPr kumimoji="1" lang="zh-CN" altLang="en-US" dirty="0"/>
              <a:t>人工</a:t>
            </a:r>
            <a:r>
              <a:rPr kumimoji="1" lang="zh-CN" altLang="en" dirty="0"/>
              <a:t>标注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PPO</a:t>
            </a:r>
            <a:r>
              <a:rPr kumimoji="1" lang="zh-CN" altLang="en-US" dirty="0"/>
              <a:t>算法（</a:t>
            </a:r>
            <a:r>
              <a:rPr kumimoji="1" lang="en" altLang="zh-CN" dirty="0"/>
              <a:t> Proximal Policy Optimization </a:t>
            </a:r>
            <a:r>
              <a:rPr kumimoji="1" lang="zh-CN" altLang="en-US" dirty="0"/>
              <a:t>）是策略梯度算法的一种</a:t>
            </a:r>
            <a:endParaRPr kumimoji="1" lang="en-US" altLang="zh-CN" dirty="0"/>
          </a:p>
          <a:p>
            <a:pPr lvl="2">
              <a:lnSpc>
                <a:spcPct val="100000"/>
              </a:lnSpc>
            </a:pPr>
            <a:r>
              <a:rPr kumimoji="1" lang="en-US" altLang="zh-CN" dirty="0"/>
              <a:t>1</a:t>
            </a:r>
            <a:r>
              <a:rPr kumimoji="1" lang="zh-CN" altLang="en-US" dirty="0"/>
              <a:t>）离线数据收集；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）对模型梯度进行更新（包括策略模型和价值函数模型）。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5D76C-6F31-D226-88E7-0CCB6500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68" y="5874163"/>
            <a:ext cx="6729181" cy="829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0626DB-C3FA-9969-BB49-5AA62CD190EC}"/>
              </a:ext>
            </a:extLst>
          </p:cNvPr>
          <p:cNvSpPr txBox="1"/>
          <p:nvPr/>
        </p:nvSpPr>
        <p:spPr>
          <a:xfrm>
            <a:off x="4477043" y="6492875"/>
            <a:ext cx="611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https://huggingface.co/blog/rlhf</a:t>
            </a:r>
          </a:p>
        </p:txBody>
      </p:sp>
    </p:spTree>
    <p:extLst>
      <p:ext uri="{BB962C8B-B14F-4D97-AF65-F5344CB8AC3E}">
        <p14:creationId xmlns:p14="http://schemas.microsoft.com/office/powerpoint/2010/main" val="102463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E382E-79EF-2D26-52A2-FDD2A0D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InstructGPT</a:t>
            </a:r>
            <a:r>
              <a:rPr kumimoji="1" lang="zh-CN" altLang="en-US" dirty="0"/>
              <a:t>与</a:t>
            </a:r>
            <a:r>
              <a:rPr kumimoji="1" lang="en" altLang="zh-CN" dirty="0"/>
              <a:t>GPT3</a:t>
            </a:r>
            <a:r>
              <a:rPr kumimoji="1" lang="zh-CN" altLang="en-US" dirty="0"/>
              <a:t>的胜率对比</a:t>
            </a:r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D9F79D4D-7AE3-9DA5-6386-79D32C1B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95" y="1253447"/>
            <a:ext cx="9579010" cy="53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18B620-0408-E2A2-4DAB-E1AAB570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27" y="1722196"/>
            <a:ext cx="8601920" cy="48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435DC-08C2-1B1E-9B46-6DD5D823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Limitations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ChatGPT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C52B1-31A8-50C9-939F-74250CB3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7"/>
            <a:ext cx="10515600" cy="440249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不能从互联网进行检索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" altLang="zh-CN" dirty="0" err="1"/>
              <a:t>WebGPT</a:t>
            </a:r>
            <a:r>
              <a:rPr kumimoji="1" lang="en" altLang="zh-CN" dirty="0"/>
              <a:t> </a:t>
            </a:r>
            <a:r>
              <a:rPr kumimoji="1" lang="zh-CN" altLang="en-US" dirty="0"/>
              <a:t>（论文发表于</a:t>
            </a:r>
            <a:r>
              <a:rPr kumimoji="1" lang="en-US" altLang="zh-CN" dirty="0"/>
              <a:t>2021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12</a:t>
            </a:r>
            <a:r>
              <a:rPr kumimoji="1" lang="zh-CN" altLang="en-US" dirty="0"/>
              <a:t>月）支持 </a:t>
            </a:r>
            <a:r>
              <a:rPr kumimoji="1" lang="en" altLang="zh-CN" dirty="0"/>
              <a:t>GPT </a:t>
            </a:r>
            <a:r>
              <a:rPr kumimoji="1" lang="zh-CN" altLang="en-US" dirty="0"/>
              <a:t>调用了搜索引擎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en-US" altLang="zh-CN" dirty="0"/>
              <a:t>DeepMind</a:t>
            </a:r>
            <a:r>
              <a:rPr kumimoji="1" lang="zh-CN" altLang="en-US" dirty="0"/>
              <a:t>系列工作（</a:t>
            </a:r>
            <a:r>
              <a:rPr kumimoji="1" lang="en" altLang="zh-CN" dirty="0"/>
              <a:t> Sparrow </a:t>
            </a:r>
            <a:r>
              <a:rPr kumimoji="1" lang="zh-CN" altLang="en" dirty="0"/>
              <a:t>强调</a:t>
            </a:r>
            <a:r>
              <a:rPr kumimoji="1" lang="en" altLang="zh-CN" dirty="0"/>
              <a:t>information-seeking dialogue </a:t>
            </a:r>
            <a:r>
              <a:rPr kumimoji="1" lang="zh-CN" altLang="en-US" dirty="0"/>
              <a:t>）具备这项能力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对中文等其他语言的支持不够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依然会对</a:t>
            </a:r>
            <a:r>
              <a:rPr kumimoji="1" lang="en-US" altLang="zh-CN" dirty="0"/>
              <a:t>Prompts</a:t>
            </a:r>
            <a:r>
              <a:rPr kumimoji="1" lang="zh-CN" altLang="en-US" dirty="0"/>
              <a:t>输入敏感（对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进行少量修改回复不同）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面对模糊查询，不能进行澄清确认（</a:t>
            </a:r>
            <a:r>
              <a:rPr kumimoji="1" lang="en" altLang="zh-CN" dirty="0"/>
              <a:t> ask clarifying questions 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如何形成闭环？用户如何隐式反馈？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/>
              <a:t>如何处理持续更新的知识内容？在复杂推理任务上表现欠佳。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CDE261-0549-6A0D-2297-36E598DA5CD7}"/>
              </a:ext>
            </a:extLst>
          </p:cNvPr>
          <p:cNvSpPr txBox="1"/>
          <p:nvPr/>
        </p:nvSpPr>
        <p:spPr>
          <a:xfrm>
            <a:off x="945489" y="5548281"/>
            <a:ext cx="8664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</a:t>
            </a:r>
            <a:r>
              <a:rPr kumimoji="1" lang="zh-CN" altLang="en-US" dirty="0"/>
              <a:t>项目（</a:t>
            </a:r>
            <a:r>
              <a:rPr kumimoji="1" lang="en" altLang="zh-CN" dirty="0"/>
              <a:t> OPT-175B 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2"/>
              </a:rPr>
              <a:t>https://opt.alpa.ai</a:t>
            </a:r>
            <a:endParaRPr kumimoji="1" lang="en-US" altLang="zh-CN" dirty="0"/>
          </a:p>
          <a:p>
            <a:r>
              <a:rPr kumimoji="1" lang="en" altLang="zh-CN" dirty="0">
                <a:hlinkClick r:id="rId2"/>
              </a:rPr>
              <a:t>https://huggingface.co/docs/transformers/model_doc/opt</a:t>
            </a:r>
            <a:endParaRPr kumimoji="1" lang="en" altLang="zh-CN" dirty="0"/>
          </a:p>
          <a:p>
            <a:r>
              <a:rPr kumimoji="1" lang="en" altLang="zh-CN" dirty="0"/>
              <a:t>OPT-IML ( OPT + Instruction Meta-Learning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~2000 NLP tasks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30B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Open,</a:t>
            </a:r>
            <a:r>
              <a:rPr kumimoji="1" lang="zh-CN" altLang="en-US" dirty="0"/>
              <a:t> </a:t>
            </a:r>
            <a:r>
              <a:rPr kumimoji="1" lang="en-US" altLang="zh-CN" dirty="0"/>
              <a:t>175B</a:t>
            </a:r>
            <a:r>
              <a:rPr kumimoji="1" lang="zh-CN" altLang="en-US" dirty="0"/>
              <a:t>未来开放</a:t>
            </a:r>
            <a:endParaRPr kumimoji="1" lang="en-US" altLang="zh-CN" dirty="0"/>
          </a:p>
          <a:p>
            <a:r>
              <a:rPr kumimoji="1" lang="en" altLang="zh-CN" dirty="0">
                <a:hlinkClick r:id="rId3"/>
              </a:rPr>
              <a:t>https://github.com/facebookresearch/metaseq/tree/main/projects/OPT-IML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1909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435DC-08C2-1B1E-9B46-6DD5D823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大模型能支持复杂推理任务？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C52B1-31A8-50C9-939F-74250CB3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66" y="1274931"/>
            <a:ext cx="10958868" cy="46067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/>
              <a:t>受益于</a:t>
            </a:r>
            <a:r>
              <a:rPr kumimoji="1" lang="en-US" altLang="zh-CN" sz="2400" dirty="0"/>
              <a:t>GPT-3</a:t>
            </a:r>
            <a:r>
              <a:rPr kumimoji="1" lang="zh-CN" altLang="en-US" sz="2400" dirty="0"/>
              <a:t>具备</a:t>
            </a:r>
            <a:r>
              <a:rPr kumimoji="1" lang="en-US" altLang="zh-CN" sz="2400" dirty="0"/>
              <a:t>few-shot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in-context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  <a:r>
              <a:rPr kumimoji="1" lang="zh-CN" altLang="en-US" sz="2400" dirty="0"/>
              <a:t>能力</a:t>
            </a:r>
            <a:endParaRPr kumimoji="1" lang="en-US" altLang="zh-CN" sz="2400" dirty="0"/>
          </a:p>
          <a:p>
            <a:pPr>
              <a:lnSpc>
                <a:spcPct val="110000"/>
              </a:lnSpc>
            </a:pPr>
            <a:r>
              <a:rPr kumimoji="1" lang="en-US" altLang="zh-CN" sz="2400" dirty="0"/>
              <a:t>Chain-of-Thought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Prompting</a:t>
            </a:r>
            <a:r>
              <a:rPr kumimoji="1" lang="zh-CN" altLang="en-US" sz="2400" dirty="0"/>
              <a:t> （思维链提示）</a:t>
            </a:r>
            <a:endParaRPr kumimoji="1" lang="en-US" altLang="zh-CN" sz="2400" dirty="0"/>
          </a:p>
          <a:p>
            <a:pPr lvl="1">
              <a:lnSpc>
                <a:spcPct val="11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在求解答案过程中把解题过程也写出来；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构建一系列中间步骤模拟人类完成具体任务的思考过程；</a:t>
            </a:r>
            <a:endParaRPr kumimoji="1" lang="en-US" altLang="zh-CN" sz="2000" dirty="0"/>
          </a:p>
          <a:p>
            <a:pPr lvl="1">
              <a:lnSpc>
                <a:spcPct val="110000"/>
              </a:lnSpc>
            </a:pPr>
            <a:r>
              <a:rPr kumimoji="1" lang="zh-CN" altLang="en-US" sz="2000" dirty="0"/>
              <a:t>在算术、常识、符号等推理任务上取得良好表现。</a:t>
            </a:r>
            <a:endParaRPr kumimoji="1" lang="en-US" altLang="zh-CN" sz="2000" dirty="0"/>
          </a:p>
          <a:p>
            <a:pPr>
              <a:lnSpc>
                <a:spcPct val="110000"/>
              </a:lnSpc>
            </a:pP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7B8E75-C218-3E7C-48F9-324B4472A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7"/>
          <a:stretch/>
        </p:blipFill>
        <p:spPr>
          <a:xfrm>
            <a:off x="5969659" y="3550980"/>
            <a:ext cx="3147432" cy="2905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8E313B-E6A1-0615-0E39-29CA6E2110A8}"/>
              </a:ext>
            </a:extLst>
          </p:cNvPr>
          <p:cNvSpPr txBox="1"/>
          <p:nvPr/>
        </p:nvSpPr>
        <p:spPr>
          <a:xfrm>
            <a:off x="5823507" y="6488668"/>
            <a:ext cx="3439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/>
              <a:t>Chain-of-Thought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Prompting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E30AF6-C363-9F89-B9C7-11B0DBB6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73" y="3550980"/>
            <a:ext cx="3306448" cy="27687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DA8696-0D3F-C9DB-1F3E-F3A3BD488130}"/>
              </a:ext>
            </a:extLst>
          </p:cNvPr>
          <p:cNvSpPr txBox="1"/>
          <p:nvPr/>
        </p:nvSpPr>
        <p:spPr>
          <a:xfrm>
            <a:off x="1614286" y="6422215"/>
            <a:ext cx="420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dirty="0"/>
              <a:t>Standard Prompting </a:t>
            </a:r>
          </a:p>
        </p:txBody>
      </p:sp>
    </p:spTree>
    <p:extLst>
      <p:ext uri="{BB962C8B-B14F-4D97-AF65-F5344CB8AC3E}">
        <p14:creationId xmlns:p14="http://schemas.microsoft.com/office/powerpoint/2010/main" val="193887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F6ADE-DC58-A5C9-6A42-05F5C712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C8AE0-F372-70B8-F505-FFC6F5DA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6B27A2-63FD-49F4-556E-02D94AC3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6515100" cy="624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B73548-0E39-CCE9-8DE2-662C2586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9" y="0"/>
            <a:ext cx="6330462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27B82A-D628-45C4-2105-DAD72061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00" y="84222"/>
            <a:ext cx="4985000" cy="37735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CE6E03-2D79-A0CA-C26C-5C79ACE1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699" y="3332079"/>
            <a:ext cx="4985001" cy="3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E3A94-3268-E4AD-4302-5C5E266A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⟨input,</a:t>
            </a:r>
            <a:r>
              <a:rPr lang="zh-CN" altLang="en-US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chain</a:t>
            </a:r>
            <a:r>
              <a:rPr lang="zh-CN" altLang="en-US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thought,</a:t>
            </a:r>
            <a:r>
              <a:rPr lang="zh-CN" altLang="en-US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output⟩ </a:t>
            </a:r>
            <a:r>
              <a:rPr lang="zh-CN" altLang="en" sz="4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0CCF1-50A0-E575-0A07-5055B3C0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F0DF6-5F5E-CE89-6181-52AD2B8D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18" y="1085206"/>
            <a:ext cx="6957164" cy="55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7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914EC-FEA9-43DB-3E8E-37DACF2C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Zero-shot-</a:t>
            </a:r>
            <a:r>
              <a:rPr kumimoji="1" lang="en" altLang="zh-CN" dirty="0" err="1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C88049-8452-4FF2-B0EE-89D92AC0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8" y="1730525"/>
            <a:ext cx="10515600" cy="4923516"/>
          </a:xfrm>
        </p:spPr>
        <p:txBody>
          <a:bodyPr/>
          <a:lstStyle/>
          <a:p>
            <a:r>
              <a:rPr kumimoji="1" lang="zh-CN" altLang="en-US" dirty="0"/>
              <a:t>“神奇”的 </a:t>
            </a:r>
            <a:r>
              <a:rPr kumimoji="1" lang="en" altLang="zh-CN" dirty="0"/>
              <a:t>Let's think step by step.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C2BCE1-D28B-19D1-E811-7C008DAD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" y="2586279"/>
            <a:ext cx="6337852" cy="2746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6B1722-F8C7-B424-1D23-EE7678B1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7" y="2323823"/>
            <a:ext cx="5450190" cy="32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09A05-929F-E70D-CDF9-9410B7D7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Zero-shot-</a:t>
            </a:r>
            <a:r>
              <a:rPr kumimoji="1" lang="en" altLang="zh-CN" dirty="0" err="1"/>
              <a:t>CoT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不同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的表现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D5C609-ACD2-3A5F-DD15-203A5A097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BADC3-E858-C9AC-0DF9-8AB2FFF8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08" y="1253447"/>
            <a:ext cx="7772400" cy="52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E925E-F5AB-17B1-8BF6-8D20F01A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大模型支撑复杂推理过程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58091-711D-F933-DB26-2A8DFCE8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34" y="1528174"/>
            <a:ext cx="11005857" cy="45369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生成</a:t>
            </a:r>
            <a:r>
              <a:rPr kumimoji="1" lang="zh-CN" altLang="en-US" sz="2000" dirty="0">
                <a:solidFill>
                  <a:srgbClr val="C00000"/>
                </a:solidFill>
              </a:rPr>
              <a:t>多个相关联的简单问题</a:t>
            </a:r>
            <a:r>
              <a:rPr kumimoji="1" lang="zh-CN" altLang="en-US" sz="2000" dirty="0"/>
              <a:t>完成复杂问题；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构建多个思维链结合</a:t>
            </a:r>
            <a:r>
              <a:rPr kumimoji="1" lang="zh-CN" altLang="en-US" sz="2000" dirty="0">
                <a:solidFill>
                  <a:srgbClr val="C00000"/>
                </a:solidFill>
              </a:rPr>
              <a:t>一致性学习</a:t>
            </a:r>
            <a:r>
              <a:rPr kumimoji="1" lang="zh-CN" altLang="en-US" sz="2000" dirty="0"/>
              <a:t>完成目标任务；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自动构建</a:t>
            </a:r>
            <a:r>
              <a:rPr kumimoji="1" lang="en" altLang="zh-CN" sz="2000" dirty="0"/>
              <a:t>Chain of Thought Prompting</a:t>
            </a:r>
            <a:r>
              <a:rPr kumimoji="1" lang="zh-CN" altLang="en-US" sz="2000" dirty="0"/>
              <a:t>。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endParaRPr kumimoji="1" lang="en-US" altLang="zh-CN" sz="1400" dirty="0"/>
          </a:p>
          <a:p>
            <a:pPr lvl="1">
              <a:lnSpc>
                <a:spcPct val="150000"/>
              </a:lnSpc>
            </a:pPr>
            <a:endParaRPr kumimoji="1" lang="en-US" altLang="zh-CN" sz="1800" dirty="0"/>
          </a:p>
          <a:p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D3D16-348A-D2C2-6B25-A4E55CE8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06" y="2061952"/>
            <a:ext cx="5585956" cy="3738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E9E617-206E-6D62-0D9F-847429B7856C}"/>
              </a:ext>
            </a:extLst>
          </p:cNvPr>
          <p:cNvSpPr txBox="1"/>
          <p:nvPr/>
        </p:nvSpPr>
        <p:spPr>
          <a:xfrm>
            <a:off x="7802520" y="5880435"/>
            <a:ext cx="3248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Least-to-most prompting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D51C41-7EE7-BC5F-9565-50FB20E4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" y="3555248"/>
            <a:ext cx="6064323" cy="2245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FB5C61-F12D-6DEB-1C0E-F4FE1135A2B8}"/>
              </a:ext>
            </a:extLst>
          </p:cNvPr>
          <p:cNvSpPr txBox="1"/>
          <p:nvPr/>
        </p:nvSpPr>
        <p:spPr>
          <a:xfrm>
            <a:off x="1390639" y="5880435"/>
            <a:ext cx="311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/>
              <a:t>Self-Consistency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272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77F44-49BB-4168-744E-52239D44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0081"/>
          </a:xfrm>
        </p:spPr>
        <p:txBody>
          <a:bodyPr>
            <a:noAutofit/>
          </a:bodyPr>
          <a:lstStyle/>
          <a:p>
            <a:r>
              <a:rPr kumimoji="1" lang="en" altLang="zh-CN" sz="3200" dirty="0"/>
              <a:t>Can Large Language Models Reason about Medical Questions?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CF04B7-CF0C-1C61-5739-0693055B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7"/>
            <a:ext cx="10711070" cy="4923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" altLang="zh-CN" dirty="0"/>
              <a:t>GPT-3.5 (Codex and </a:t>
            </a:r>
            <a:r>
              <a:rPr kumimoji="1" lang="en" altLang="zh-CN" dirty="0" err="1"/>
              <a:t>InstructGPT</a:t>
            </a:r>
            <a:r>
              <a:rPr kumimoji="1" lang="en" altLang="zh-CN" dirty="0"/>
              <a:t>) can be applied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" altLang="zh-CN" dirty="0"/>
              <a:t>real-world scenarios</a:t>
            </a:r>
            <a:r>
              <a:rPr kumimoji="1" lang="en-US" altLang="zh-CN" dirty="0"/>
              <a:t>?</a:t>
            </a:r>
          </a:p>
          <a:p>
            <a:pPr lvl="1">
              <a:lnSpc>
                <a:spcPct val="100000"/>
              </a:lnSpc>
            </a:pPr>
            <a:r>
              <a:rPr kumimoji="1" lang="en" altLang="zh-CN" dirty="0"/>
              <a:t>requiring strong reasoning skills and expert domain knowledge</a:t>
            </a:r>
            <a:r>
              <a:rPr kumimoji="1" lang="en-US" altLang="zh-CN" dirty="0"/>
              <a:t>;</a:t>
            </a:r>
            <a:endParaRPr kumimoji="1" lang="en" altLang="zh-CN" dirty="0"/>
          </a:p>
          <a:p>
            <a:pPr lvl="1">
              <a:lnSpc>
                <a:spcPct val="100000"/>
              </a:lnSpc>
            </a:pPr>
            <a:r>
              <a:rPr kumimoji="1" lang="en" altLang="zh-CN" dirty="0"/>
              <a:t>two multiple-choice medical exam questions (USMLE and </a:t>
            </a:r>
            <a:r>
              <a:rPr kumimoji="1" lang="en" altLang="zh-CN" dirty="0" err="1"/>
              <a:t>MedMCQA</a:t>
            </a:r>
            <a:r>
              <a:rPr kumimoji="1" lang="en" altLang="zh-CN" dirty="0"/>
              <a:t>) and a medical reading comprehension dataset (</a:t>
            </a:r>
            <a:r>
              <a:rPr kumimoji="1" lang="en" altLang="zh-CN" dirty="0" err="1"/>
              <a:t>PubMedQA</a:t>
            </a:r>
            <a:r>
              <a:rPr kumimoji="1" lang="en" altLang="zh-CN" dirty="0"/>
              <a:t>)</a:t>
            </a:r>
            <a:r>
              <a:rPr kumimoji="1" lang="en-US" altLang="zh-CN" dirty="0"/>
              <a:t>;</a:t>
            </a:r>
            <a:endParaRPr kumimoji="1" lang="en" altLang="zh-CN" dirty="0"/>
          </a:p>
          <a:p>
            <a:pPr lvl="1">
              <a:lnSpc>
                <a:spcPct val="100000"/>
              </a:lnSpc>
            </a:pPr>
            <a:r>
              <a:rPr kumimoji="1" lang="en" altLang="zh-CN" dirty="0"/>
              <a:t>Using 100 samples, Codex 5-shot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achieves human-level performances on the three datasets. USMLE: 60.2%, </a:t>
            </a:r>
            <a:r>
              <a:rPr kumimoji="1" lang="en" altLang="zh-CN" dirty="0" err="1"/>
              <a:t>MedMCQA</a:t>
            </a:r>
            <a:r>
              <a:rPr kumimoji="1" lang="en" altLang="zh-CN" dirty="0"/>
              <a:t>: 57.5% and </a:t>
            </a:r>
            <a:r>
              <a:rPr kumimoji="1" lang="en" altLang="zh-CN" dirty="0" err="1"/>
              <a:t>PubMedQA</a:t>
            </a:r>
            <a:r>
              <a:rPr kumimoji="1" lang="en" altLang="zh-CN" dirty="0"/>
              <a:t>: 78.2%.</a:t>
            </a:r>
          </a:p>
          <a:p>
            <a:pPr lvl="1">
              <a:lnSpc>
                <a:spcPct val="100000"/>
              </a:lnSpc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673A4F-633A-9495-FE22-95AAE6C0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80" y="3730525"/>
            <a:ext cx="7424691" cy="26830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EB3D73-2E41-EE38-890B-D31C25FCEDE7}"/>
              </a:ext>
            </a:extLst>
          </p:cNvPr>
          <p:cNvSpPr txBox="1"/>
          <p:nvPr/>
        </p:nvSpPr>
        <p:spPr>
          <a:xfrm>
            <a:off x="1782580" y="6413590"/>
            <a:ext cx="777240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zh-CN" dirty="0"/>
              <a:t>Can large language models reason about medical questions?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216F0B-641A-E2FC-3AB2-19BAF11D18B6}"/>
              </a:ext>
            </a:extLst>
          </p:cNvPr>
          <p:cNvSpPr txBox="1"/>
          <p:nvPr/>
        </p:nvSpPr>
        <p:spPr>
          <a:xfrm>
            <a:off x="8098682" y="5489571"/>
            <a:ext cx="3983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1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[Submitted on 17 Jul 2022 (</a:t>
            </a:r>
            <a:r>
              <a:rPr lang="en" altLang="zh-CN" b="0" i="1" u="none" strike="noStrike" dirty="0">
                <a:effectLst/>
                <a:latin typeface="Lucida Grande" panose="020B0600040502020204" pitchFamily="34" charset="0"/>
                <a:hlinkClick r:id="rId3"/>
              </a:rPr>
              <a:t>v1</a:t>
            </a:r>
            <a:r>
              <a:rPr lang="en" altLang="zh-CN" b="0" i="1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), </a:t>
            </a:r>
          </a:p>
          <a:p>
            <a:r>
              <a:rPr lang="en" altLang="zh-CN" b="0" i="1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last revised 20 Dec 2022 (v2)]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37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9DCF8-C1DE-CAD6-CC1F-33FDCFB1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zero-shot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prompting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" altLang="zh-CN" dirty="0"/>
              <a:t>USMLE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4D859-3E99-6E64-5808-73D898DA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" altLang="zh-CN" dirty="0"/>
              <a:t>Answering a USMLE (US Medical Licensing Examination) question using zero-shot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prompting “Let’s think step by step”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90CD75-67DB-54C0-BE1F-2B9E8F2C5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9" y="2522331"/>
            <a:ext cx="8087944" cy="382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5F48C-8769-1ABE-198F-82CE3E4E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Prompt templates</a:t>
            </a:r>
            <a:r>
              <a:rPr kumimoji="1" lang="zh-CN" altLang="en-US" dirty="0"/>
              <a:t> </a:t>
            </a:r>
            <a:r>
              <a:rPr kumimoji="1" lang="en" altLang="zh-CN" dirty="0"/>
              <a:t>for medical question answering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EFD1C-9DC3-7CE5-16F1-DAEA3A2C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b="1" dirty="0"/>
              <a:t>Zero-shot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/>
              <a:t>the direct prompt and zero-shot </a:t>
            </a:r>
            <a:r>
              <a:rPr kumimoji="1" lang="en" altLang="zh-CN" dirty="0" err="1"/>
              <a:t>CoT</a:t>
            </a:r>
            <a:endParaRPr kumimoji="1" lang="en" altLang="zh-CN" dirty="0"/>
          </a:p>
          <a:p>
            <a:r>
              <a:rPr kumimoji="1" lang="en" altLang="zh-CN" b="1" dirty="0"/>
              <a:t>Few-shot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/>
              <a:t>inserting </a:t>
            </a:r>
            <a:r>
              <a:rPr kumimoji="1" lang="en" altLang="zh-CN" dirty="0" err="1"/>
              <a:t>examplars</a:t>
            </a:r>
            <a:r>
              <a:rPr kumimoji="1" lang="en" altLang="zh-CN" dirty="0"/>
              <a:t> of question-answer pairs and question-explanation-answers triplets in the prompts</a:t>
            </a:r>
          </a:p>
          <a:p>
            <a:r>
              <a:rPr kumimoji="1" lang="en" altLang="zh-CN" b="1" dirty="0"/>
              <a:t>Retrieval augmentation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/>
              <a:t>a simple BM25 retriever and used Wikipedia as a knowledge base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4E90F-B309-F395-25A8-AA82937E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55" y="3597966"/>
            <a:ext cx="9297367" cy="30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B513D-0451-A186-98C2-5E0A5F00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922A2-2FEA-1343-67F6-08DDDD36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Thre</a:t>
            </a:r>
            <a:r>
              <a:rPr kumimoji="1" lang="en" altLang="zh-CN" dirty="0"/>
              <a:t>e medical multiple-choice question answering datasets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175B parameter GPT-3.5 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models:</a:t>
            </a:r>
            <a:r>
              <a:rPr kumimoji="1" lang="zh-CN" altLang="en-US" dirty="0"/>
              <a:t> </a:t>
            </a:r>
            <a:r>
              <a:rPr kumimoji="1" lang="en" altLang="zh-CN" dirty="0"/>
              <a:t>the human-aligned GPT-3 (</a:t>
            </a:r>
            <a:r>
              <a:rPr kumimoji="1" lang="en" altLang="zh-CN" dirty="0" err="1"/>
              <a:t>InstructGPT</a:t>
            </a:r>
            <a:r>
              <a:rPr kumimoji="1" lang="en" altLang="zh-CN" dirty="0"/>
              <a:t>, text-davinci-002) and the code-finetuned GPT-3 (Codex, code-davinci-002)</a:t>
            </a:r>
          </a:p>
          <a:p>
            <a:pPr lvl="1"/>
            <a:r>
              <a:rPr kumimoji="1" lang="en" altLang="zh-CN" dirty="0"/>
              <a:t>greedy decoding</a:t>
            </a:r>
            <a:r>
              <a:rPr kumimoji="1" lang="zh-CN" altLang="en-US" dirty="0"/>
              <a:t> </a:t>
            </a:r>
            <a:r>
              <a:rPr kumimoji="1" lang="en" altLang="zh-CN" dirty="0"/>
              <a:t>with k </a:t>
            </a:r>
            <a:r>
              <a:rPr kumimoji="1" lang="en-US" altLang="zh-CN" dirty="0"/>
              <a:t>=</a:t>
            </a:r>
            <a:r>
              <a:rPr kumimoji="1" lang="en" altLang="zh-CN" dirty="0"/>
              <a:t> 1 sample </a:t>
            </a:r>
            <a:r>
              <a:rPr kumimoji="1" lang="en-US" altLang="zh-CN" dirty="0"/>
              <a:t>(thought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OpenAI</a:t>
            </a:r>
            <a:r>
              <a:rPr kumimoji="1" lang="en" altLang="zh-CN" dirty="0"/>
              <a:t> API</a:t>
            </a:r>
            <a:r>
              <a:rPr kumimoji="1" lang="en-US" altLang="zh-CN" dirty="0"/>
              <a:t>)</a:t>
            </a:r>
            <a:endParaRPr kumimoji="1"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4AFBA-A8AA-DBE7-5CF7-CFBA3FE0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95" y="1752739"/>
            <a:ext cx="9578009" cy="24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7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794A9-CA53-18BD-BA09-C74609D6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Zero-shot answering accuracy of </a:t>
            </a:r>
            <a:r>
              <a:rPr kumimoji="1" lang="en" altLang="zh-CN" dirty="0" err="1"/>
              <a:t>InstructGPT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2D6CE-A695-A881-3BBD-3FE5356E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447"/>
            <a:ext cx="5041739" cy="4923516"/>
          </a:xfrm>
        </p:spPr>
        <p:txBody>
          <a:bodyPr>
            <a:normAutofit/>
          </a:bodyPr>
          <a:lstStyle/>
          <a:p>
            <a:r>
              <a:rPr lang="en" altLang="zh-CN" dirty="0">
                <a:effectLst/>
                <a:latin typeface="NimbusRomNo9L"/>
              </a:rPr>
              <a:t>We tested 5 domain-specific </a:t>
            </a:r>
            <a:r>
              <a:rPr lang="en" altLang="zh-CN" dirty="0" err="1">
                <a:effectLst/>
                <a:latin typeface="NimbusRomNo9L"/>
              </a:rPr>
              <a:t>CoT</a:t>
            </a:r>
            <a:r>
              <a:rPr lang="en" altLang="zh-CN" dirty="0">
                <a:effectLst/>
                <a:latin typeface="NimbusRomNo9L"/>
              </a:rPr>
              <a:t> cues (#1-5) and report the mean performances with standard deviations. </a:t>
            </a:r>
            <a:endParaRPr lang="en" altLang="zh-CN" sz="4000" dirty="0"/>
          </a:p>
          <a:p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EF17D-7D70-5933-B173-4C791B03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301"/>
            <a:ext cx="6060392" cy="1295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ACCDCC-0779-5391-8039-C5FCA47DF249}"/>
              </a:ext>
            </a:extLst>
          </p:cNvPr>
          <p:cNvSpPr txBox="1"/>
          <p:nvPr/>
        </p:nvSpPr>
        <p:spPr>
          <a:xfrm>
            <a:off x="6812706" y="2638420"/>
            <a:ext cx="462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select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5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29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" altLang="zh-CN" sz="1800" dirty="0">
                <a:effectLst/>
                <a:latin typeface="NimbusRomNo9L"/>
              </a:rPr>
              <a:t>domain-specific </a:t>
            </a:r>
            <a:r>
              <a:rPr lang="en" altLang="zh-CN" sz="1800" dirty="0" err="1">
                <a:effectLst/>
                <a:latin typeface="NimbusRomNo9L"/>
              </a:rPr>
              <a:t>CoT</a:t>
            </a:r>
            <a:r>
              <a:rPr lang="en" altLang="zh-CN" sz="1800" dirty="0">
                <a:effectLst/>
                <a:latin typeface="NimbusRomNo9L"/>
              </a:rPr>
              <a:t> cues</a:t>
            </a:r>
            <a:endParaRPr lang="e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8B08EC-F547-6969-3B52-D47442F5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138" y="3196982"/>
            <a:ext cx="7213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6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3E104-F271-FFA8-0DC5-4864DDE0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A64E4-B8B9-75C9-E4CA-E163ED2F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7"/>
            <a:ext cx="6314954" cy="4923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Generated zero-shot Chain-of-Thought from </a:t>
            </a:r>
            <a:r>
              <a:rPr kumimoji="1" lang="en" altLang="zh-CN" dirty="0" err="1"/>
              <a:t>InstructGPT</a:t>
            </a:r>
            <a:r>
              <a:rPr kumimoji="1" lang="en" altLang="zh-CN" dirty="0"/>
              <a:t> text-davinci-002 for three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prompts on a sample for the USMLE test set.</a:t>
            </a:r>
          </a:p>
          <a:p>
            <a:pPr>
              <a:lnSpc>
                <a:spcPct val="100000"/>
              </a:lnSpc>
            </a:pPr>
            <a:r>
              <a:rPr kumimoji="1" lang="en" altLang="zh-CN" dirty="0"/>
              <a:t>E</a:t>
            </a:r>
            <a:r>
              <a:rPr kumimoji="1" lang="en-US" altLang="zh-CN" dirty="0" err="1"/>
              <a:t>xpert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AB3E8-6DC7-9E48-2B13-AA66AEA39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6"/>
          <a:stretch/>
        </p:blipFill>
        <p:spPr>
          <a:xfrm>
            <a:off x="7153154" y="3630"/>
            <a:ext cx="4754173" cy="6854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86B19-DD92-8159-DCBA-803CB758D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36" r="53882"/>
          <a:stretch/>
        </p:blipFill>
        <p:spPr>
          <a:xfrm>
            <a:off x="9343212" y="5258942"/>
            <a:ext cx="2010588" cy="511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0690E-DF47-8E0F-BA80-AE925C2A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1" t="92536"/>
          <a:stretch/>
        </p:blipFill>
        <p:spPr>
          <a:xfrm>
            <a:off x="9401087" y="5770853"/>
            <a:ext cx="2172792" cy="5119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54A181-4F06-F9E7-5903-B3D4D35B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2" y="3741782"/>
            <a:ext cx="6945182" cy="24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A0796-B21B-1E4C-B396-BDCC89D2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746B4-6E3A-BB1D-49A4-76295EBD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大模型如何实现通用对话能力？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ChatGPT</a:t>
            </a:r>
            <a:r>
              <a:rPr kumimoji="1" lang="zh-CN" altLang="en-US" dirty="0"/>
              <a:t>模型原理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大模型如何具备复杂推理能力？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Chain-of-Thoughts</a:t>
            </a:r>
            <a:r>
              <a:rPr kumimoji="1" lang="zh-CN" altLang="en-US" dirty="0"/>
              <a:t>技术原理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大模型能否支撑医疗推理与问答？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大模型医疗问答评估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054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77F44-03AA-B870-14C0-D7AC5997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Conclusions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F4109-763C-A459-FE24-DDCDFAD9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Zero-shot GPT-3.5 outperforms finetuned BERT</a:t>
            </a:r>
          </a:p>
          <a:p>
            <a:pPr lvl="1"/>
            <a:r>
              <a:rPr lang="en" altLang="zh-C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GPT-3.5</a:t>
            </a:r>
            <a:r>
              <a:rPr lang="zh-CN" altLang="en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无需微调，可以调动医学知识和解决问题的技能（</a:t>
            </a:r>
            <a:r>
              <a:rPr kumimoji="1" lang="en" altLang="zh-CN" dirty="0"/>
              <a:t>GPT-3.5, without finetuning, can mobilize medical knowledge and problem- solving skills</a:t>
            </a:r>
            <a:r>
              <a:rPr kumimoji="1" lang="zh-CN" altLang="en-US" dirty="0"/>
              <a:t>）</a:t>
            </a:r>
            <a:endParaRPr kumimoji="1" lang="en" altLang="zh-CN" dirty="0"/>
          </a:p>
          <a:p>
            <a:pPr lvl="1"/>
            <a:r>
              <a:rPr kumimoji="1" lang="en" altLang="zh-CN" dirty="0"/>
              <a:t>GPT-3.5 memorizes some expert knowledge </a:t>
            </a:r>
          </a:p>
          <a:p>
            <a:r>
              <a:rPr kumimoji="1" lang="en" altLang="zh-CN" dirty="0"/>
              <a:t>Zero-shot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prompting often yields sound and interpretable step by step solutions</a:t>
            </a:r>
          </a:p>
          <a:p>
            <a:pPr lvl="1"/>
            <a:r>
              <a:rPr kumimoji="1" lang="en" altLang="zh-CN" dirty="0"/>
              <a:t>“ Let’s think step by step like a medical expert”</a:t>
            </a:r>
          </a:p>
          <a:p>
            <a:r>
              <a:rPr kumimoji="1" lang="en" altLang="zh-CN" dirty="0"/>
              <a:t>Generating and combining many </a:t>
            </a:r>
            <a:r>
              <a:rPr kumimoji="1" lang="en" altLang="zh-CN" dirty="0" err="1"/>
              <a:t>CoTs</a:t>
            </a:r>
            <a:r>
              <a:rPr kumimoji="1" lang="en" altLang="zh-CN" dirty="0"/>
              <a:t> bridges the gap with human-level performances</a:t>
            </a:r>
          </a:p>
          <a:p>
            <a:pPr lvl="1"/>
            <a:r>
              <a:rPr kumimoji="1" lang="en" altLang="zh-CN" dirty="0"/>
              <a:t>Codex 5-shot </a:t>
            </a:r>
            <a:r>
              <a:rPr kumimoji="1" lang="en" altLang="zh-CN" dirty="0" err="1"/>
              <a:t>CoT</a:t>
            </a:r>
            <a:r>
              <a:rPr kumimoji="1" lang="en" altLang="zh-CN" dirty="0"/>
              <a:t> is sufficient to reach human-level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although a large gap remains between Codex and the best human experts.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615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DBF80-73B1-CF2E-049B-A636F38D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Instruction-Finetuned Language Models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C66AF-D7A2-EF36-ED68-31113C55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4135"/>
            <a:ext cx="10515600" cy="15028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一个模型解决</a:t>
            </a:r>
            <a:r>
              <a:rPr kumimoji="1" lang="en-US" altLang="zh-CN" dirty="0"/>
              <a:t>1600+</a:t>
            </a:r>
            <a:r>
              <a:rPr kumimoji="1" lang="en" altLang="zh-CN" dirty="0"/>
              <a:t>NLP</a:t>
            </a:r>
            <a:r>
              <a:rPr kumimoji="1" lang="zh-CN" altLang="en-US" dirty="0"/>
              <a:t>任务。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通过</a:t>
            </a:r>
            <a:r>
              <a:rPr kumimoji="1" lang="zh-CN" altLang="en-US" b="1" dirty="0"/>
              <a:t>指令微调语言模型</a:t>
            </a:r>
            <a:r>
              <a:rPr kumimoji="1" lang="zh-CN" altLang="en-US" dirty="0"/>
              <a:t>提高模型性能和对未知任务的泛化能力。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4AC3C-1503-FCEC-9CB0-96E26CB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8" y="1253446"/>
            <a:ext cx="7372215" cy="32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0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A49A9-C64B-D586-E92C-BF91D290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Multi-task instruction finetuning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739EC-4985-DF7E-969D-D83A4D5A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把各项任务组织为指令（</a:t>
            </a:r>
            <a:r>
              <a:rPr kumimoji="1" lang="en" altLang="zh-CN" dirty="0"/>
              <a:t> instruction </a:t>
            </a:r>
            <a:r>
              <a:rPr kumimoji="1" lang="zh-CN" altLang="en-US" dirty="0"/>
              <a:t>）形式</a:t>
            </a:r>
            <a:endParaRPr kumimoji="1" lang="en-US" altLang="zh-CN" dirty="0"/>
          </a:p>
          <a:p>
            <a:r>
              <a:rPr kumimoji="1" lang="en" altLang="zh-CN" dirty="0"/>
              <a:t>Our finetuning data comprises 473 datasets, 146 task categories, and </a:t>
            </a:r>
            <a:r>
              <a:rPr kumimoji="1" lang="en" altLang="zh-CN" dirty="0">
                <a:solidFill>
                  <a:srgbClr val="C00000"/>
                </a:solidFill>
              </a:rPr>
              <a:t>1,836</a:t>
            </a:r>
            <a:r>
              <a:rPr kumimoji="1" lang="en" altLang="zh-CN" dirty="0"/>
              <a:t> total tasks.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3F932-47FE-BF7E-85F4-5504062B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91" y="2621674"/>
            <a:ext cx="8088710" cy="40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21D68-D361-BC90-695A-90087DAF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finetuning data formats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05A07-B18B-ABF0-CA71-6F0823A8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7"/>
            <a:ext cx="10693400" cy="4923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根据 “是否需要进行思维链推理 （</a:t>
            </a:r>
            <a:r>
              <a:rPr kumimoji="1" lang="en" altLang="zh-CN" dirty="0" err="1"/>
              <a:t>CoT</a:t>
            </a:r>
            <a:r>
              <a:rPr kumimoji="1" lang="zh-CN" altLang="en" dirty="0"/>
              <a:t>）” </a:t>
            </a:r>
            <a:r>
              <a:rPr kumimoji="1" lang="zh-CN" altLang="en-US" dirty="0"/>
              <a:t>以及 “是否需要提供示例（</a:t>
            </a:r>
            <a:r>
              <a:rPr kumimoji="1" lang="en" altLang="zh-CN" dirty="0"/>
              <a:t>Few-shot</a:t>
            </a:r>
            <a:r>
              <a:rPr kumimoji="1" lang="zh-CN" altLang="en" dirty="0"/>
              <a:t>）” </a:t>
            </a:r>
            <a:r>
              <a:rPr kumimoji="1" lang="zh-CN" altLang="en-US" dirty="0"/>
              <a:t>可将输入输出划分成四种类型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327DC-D185-886C-AACD-652C34D9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42" y="2308800"/>
            <a:ext cx="9915516" cy="40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4277D-2965-3287-C19A-7358837D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Large Language Models Encode Clinical 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D3F014-804B-2D88-E11F-2772B0F5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9817"/>
            <a:ext cx="11134725" cy="227219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 err="1"/>
              <a:t>MultiMedQA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/>
              <a:t>a benchmark combining six existing open question answering datasets spanning professional medical exams, research, and consumer queries</a:t>
            </a:r>
            <a:r>
              <a:rPr kumimoji="1" lang="en-US" altLang="zh-CN" dirty="0"/>
              <a:t>;</a:t>
            </a:r>
          </a:p>
          <a:p>
            <a:pPr>
              <a:lnSpc>
                <a:spcPct val="120000"/>
              </a:lnSpc>
            </a:pPr>
            <a:r>
              <a:rPr kumimoji="1" lang="en" altLang="zh-CN" b="1" dirty="0"/>
              <a:t>Flan-</a:t>
            </a:r>
            <a:r>
              <a:rPr kumimoji="1" lang="en" altLang="zh-CN" b="1" dirty="0" err="1"/>
              <a:t>PaLM</a:t>
            </a:r>
            <a:r>
              <a:rPr kumimoji="1" lang="en" altLang="zh-CN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指令微调模型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540</a:t>
            </a:r>
            <a:r>
              <a:rPr kumimoji="1" lang="en-US" altLang="zh-CN" dirty="0"/>
              <a:t>0</a:t>
            </a:r>
            <a:r>
              <a:rPr kumimoji="1" lang="zh-CN" altLang="en-US" dirty="0"/>
              <a:t>亿参数的模型</a:t>
            </a:r>
            <a:r>
              <a:rPr kumimoji="1" lang="en-US" altLang="zh-CN" dirty="0" err="1"/>
              <a:t>PaLM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" altLang="zh-CN" dirty="0"/>
              <a:t>achieves state-of-the-art accuracy on every </a:t>
            </a:r>
            <a:r>
              <a:rPr kumimoji="1" lang="en" altLang="zh-CN" dirty="0" err="1"/>
              <a:t>MultiMedQA</a:t>
            </a:r>
            <a:r>
              <a:rPr kumimoji="1" lang="en" altLang="zh-CN" dirty="0"/>
              <a:t> multiple-choice </a:t>
            </a:r>
            <a:r>
              <a:rPr kumimoji="1" lang="en" altLang="zh-CN" dirty="0" err="1"/>
              <a:t>datase</a:t>
            </a:r>
            <a:r>
              <a:rPr kumimoji="1" lang="en-US" altLang="zh-CN" dirty="0" err="1"/>
              <a:t>ts</a:t>
            </a:r>
            <a:r>
              <a:rPr kumimoji="1" lang="en-US" altLang="zh-CN" dirty="0"/>
              <a:t>.</a:t>
            </a:r>
          </a:p>
          <a:p>
            <a:pPr>
              <a:lnSpc>
                <a:spcPct val="120000"/>
              </a:lnSpc>
            </a:pPr>
            <a:r>
              <a:rPr kumimoji="1" lang="en-US" altLang="zh-CN" b="1" dirty="0"/>
              <a:t>Med-</a:t>
            </a:r>
            <a:r>
              <a:rPr kumimoji="1" lang="en-US" altLang="zh-CN" b="1" dirty="0" err="1"/>
              <a:t>PaLM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(instruction prompt tuning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aligning LLMs to new domains using a few exemplars)</a:t>
            </a:r>
            <a:r>
              <a:rPr kumimoji="1" lang="zh-CN" altLang="en-US" dirty="0"/>
              <a:t> </a:t>
            </a:r>
            <a:r>
              <a:rPr kumimoji="1" lang="en" altLang="zh-CN" dirty="0"/>
              <a:t>performs encouragingly, but remains inferior to clinicians.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DFFB98-1544-C901-4D46-EE712FE0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09" y="1214922"/>
            <a:ext cx="6707982" cy="28845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A1F9CC-3A56-9CF3-E2EC-56DECB586E70}"/>
              </a:ext>
            </a:extLst>
          </p:cNvPr>
          <p:cNvSpPr txBox="1"/>
          <p:nvPr/>
        </p:nvSpPr>
        <p:spPr>
          <a:xfrm>
            <a:off x="8686801" y="1986039"/>
            <a:ext cx="350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1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[Submitted on 26 Dec 2022]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631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DB83A-8D98-68A0-0112-8C7069E0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MultiMedQA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88043-2683-516E-0C17-99B72084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7EDECE-7CC0-F54C-EEAD-CFFE2FA98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3"/>
          <a:stretch/>
        </p:blipFill>
        <p:spPr>
          <a:xfrm>
            <a:off x="2516458" y="920692"/>
            <a:ext cx="7159083" cy="34379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34F67A-B700-57AB-D775-7AA30427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969" y="4205402"/>
            <a:ext cx="4007006" cy="25677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B1E732-1FDC-8ED4-2A1A-5973BA3A7F84}"/>
              </a:ext>
            </a:extLst>
          </p:cNvPr>
          <p:cNvSpPr txBox="1"/>
          <p:nvPr/>
        </p:nvSpPr>
        <p:spPr>
          <a:xfrm>
            <a:off x="6813975" y="5166091"/>
            <a:ext cx="537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SFRM1000"/>
              </a:rPr>
              <a:t>On the </a:t>
            </a:r>
            <a:r>
              <a:rPr lang="en" altLang="zh-CN" sz="1800" dirty="0" err="1">
                <a:effectLst/>
                <a:latin typeface="SFRM1000"/>
              </a:rPr>
              <a:t>MedQA</a:t>
            </a:r>
            <a:r>
              <a:rPr lang="en" altLang="zh-CN" sz="1800" dirty="0">
                <a:effectLst/>
                <a:latin typeface="SFRM1000"/>
              </a:rPr>
              <a:t> dataset comprising USMLE questions, FLAN-</a:t>
            </a:r>
            <a:r>
              <a:rPr lang="en" altLang="zh-CN" sz="1800" dirty="0" err="1">
                <a:effectLst/>
                <a:latin typeface="SFRM1000"/>
              </a:rPr>
              <a:t>PaLM</a:t>
            </a:r>
            <a:r>
              <a:rPr lang="en" altLang="zh-CN" sz="1800" dirty="0">
                <a:effectLst/>
                <a:latin typeface="SFRM1000"/>
              </a:rPr>
              <a:t> exceeds previous SOTA by over 17%.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129257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015A5-E8B5-CAC5-7880-3545EC5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Instruction prompt tuning for </a:t>
            </a:r>
            <a:r>
              <a:rPr kumimoji="1" lang="en" altLang="zh-CN" b="1" dirty="0"/>
              <a:t>Med-</a:t>
            </a:r>
            <a:r>
              <a:rPr kumimoji="1" lang="en" altLang="zh-CN" b="1" dirty="0" err="1"/>
              <a:t>PaLM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5464F-832E-6B89-4790-B11ABA96E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en" altLang="zh-CN" dirty="0" err="1"/>
              <a:t>nswer</a:t>
            </a:r>
            <a:r>
              <a:rPr kumimoji="1" lang="en" altLang="zh-CN" dirty="0"/>
              <a:t> long-form answers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we use instructions and exemplars from a panel of qualified clinicians for each of the consumer medical question answering datasets and use them to instruction prompt tune Flan-</a:t>
            </a:r>
            <a:r>
              <a:rPr kumimoji="1" lang="en" altLang="zh-CN" dirty="0" err="1"/>
              <a:t>PaLM</a:t>
            </a:r>
            <a:r>
              <a:rPr kumimoji="1"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C75D2-16E1-ABB7-A183-759CE1A6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21716"/>
            <a:ext cx="7772400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2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6417B-DDD9-EA4E-5C95-67841701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Comparison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" altLang="zh-CN" dirty="0"/>
              <a:t>prior SOTA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FC5EB-F59D-F4C3-0EF9-2854C666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6573B-92D0-299F-6AAA-3738CB57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253447"/>
            <a:ext cx="5803900" cy="3073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C139D5-A1F2-04DF-43BF-FA6E6645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88" y="4456077"/>
            <a:ext cx="5616575" cy="2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26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4D2E7-CF72-CDD8-AD8C-51448E2D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Human evaluation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B1C95-D044-AAB5-4FF6-839C0B95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010"/>
            <a:ext cx="10515600" cy="1281412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临床医生被要求确定答案是否与当前的医学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科学共识一致；答案是否与共识相反；或者对于如何回答该特定问题是否没有医学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科学共识。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D06303-589D-61B3-F992-1127F75D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75" y="1133130"/>
            <a:ext cx="7480300" cy="114300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803C5B-BC38-A861-2D4F-24A60C493AE2}"/>
              </a:ext>
            </a:extLst>
          </p:cNvPr>
          <p:cNvSpPr txBox="1">
            <a:spLocks/>
          </p:cNvSpPr>
          <p:nvPr/>
        </p:nvSpPr>
        <p:spPr>
          <a:xfrm>
            <a:off x="838200" y="6060835"/>
            <a:ext cx="10515600" cy="76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/>
              <a:t>临床医生对理解、检索和推理能力的评估：对阅读理解、知识回忆和推理步骤的正确性进行评估。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1EB09-D51E-3DB5-0E7A-352B7D9B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86" y="3010622"/>
            <a:ext cx="9073827" cy="30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2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28A51-43E4-D774-F2B7-0D613126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FDE15-90FE-A31E-17C0-6943B581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通过</a:t>
            </a:r>
            <a:r>
              <a:rPr kumimoji="1" lang="en-US" altLang="zh-CN" dirty="0"/>
              <a:t>GPT3.5</a:t>
            </a:r>
            <a:r>
              <a:rPr kumimoji="1" lang="zh-CN" altLang="en-US" dirty="0"/>
              <a:t>强大的知识记忆能力和通用内容生成能力，结合强化学习与人类需求对齐，大模型能够实现通用对话能力。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通过思维链，在代码大数据上训练的</a:t>
            </a:r>
            <a:r>
              <a:rPr kumimoji="1" lang="en-US" altLang="zh-CN" dirty="0"/>
              <a:t>GPT3.5</a:t>
            </a:r>
            <a:r>
              <a:rPr kumimoji="1" lang="zh-CN" altLang="en-US" dirty="0"/>
              <a:t>大模型具备基本推理能力，虽然推理模式及原因还不清楚。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大模型能支撑基本的限定场景医疗推理与问答，开放场景效果如何还不可知（依然可期）。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06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42A23-80C3-5D80-71BC-56A43E49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BERT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FA796-329A-D9D4-974E-C841462E4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/>
          <a:stretch/>
        </p:blipFill>
        <p:spPr bwMode="auto">
          <a:xfrm>
            <a:off x="2556783" y="1648092"/>
            <a:ext cx="2776684" cy="216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DB816D-0385-08D4-46D5-9F669C3F0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15968" r="50430" b="6245"/>
          <a:stretch/>
        </p:blipFill>
        <p:spPr bwMode="auto">
          <a:xfrm>
            <a:off x="6858534" y="1618252"/>
            <a:ext cx="2776685" cy="22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38930F-C27C-6637-94E3-1661A5A578C0}"/>
              </a:ext>
            </a:extLst>
          </p:cNvPr>
          <p:cNvSpPr txBox="1"/>
          <p:nvPr/>
        </p:nvSpPr>
        <p:spPr>
          <a:xfrm>
            <a:off x="3601793" y="1137447"/>
            <a:ext cx="686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GPT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DA1A80-B7FB-FB26-3171-F14E248ADE86}"/>
              </a:ext>
            </a:extLst>
          </p:cNvPr>
          <p:cNvSpPr txBox="1"/>
          <p:nvPr/>
        </p:nvSpPr>
        <p:spPr>
          <a:xfrm>
            <a:off x="7903544" y="1219942"/>
            <a:ext cx="81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BERT</a:t>
            </a:r>
            <a:endParaRPr kumimoji="1" lang="zh-CN" altLang="en-US" sz="24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F91F5F9-6032-684C-9A55-750F0F494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57100"/>
              </p:ext>
            </p:extLst>
          </p:nvPr>
        </p:nvGraphicFramePr>
        <p:xfrm>
          <a:off x="1655580" y="3956869"/>
          <a:ext cx="888084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280">
                  <a:extLst>
                    <a:ext uri="{9D8B030D-6E8A-4147-A177-3AD203B41FA5}">
                      <a16:colId xmlns:a16="http://schemas.microsoft.com/office/drawing/2014/main" val="2008646076"/>
                    </a:ext>
                  </a:extLst>
                </a:gridCol>
                <a:gridCol w="2960280">
                  <a:extLst>
                    <a:ext uri="{9D8B030D-6E8A-4147-A177-3AD203B41FA5}">
                      <a16:colId xmlns:a16="http://schemas.microsoft.com/office/drawing/2014/main" val="1416378025"/>
                    </a:ext>
                  </a:extLst>
                </a:gridCol>
                <a:gridCol w="2960280">
                  <a:extLst>
                    <a:ext uri="{9D8B030D-6E8A-4147-A177-3AD203B41FA5}">
                      <a16:colId xmlns:a16="http://schemas.microsoft.com/office/drawing/2014/main" val="3128127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BERT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3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语言模型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单向语言模型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自回归语言模型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双向语言模型</a:t>
                      </a:r>
                      <a:endParaRPr lang="en-US" altLang="zh-CN" sz="2000" dirty="0"/>
                    </a:p>
                    <a:p>
                      <a:pPr algn="ctr"/>
                      <a:r>
                        <a:rPr lang="zh-CN" altLang="en-US" sz="2000" dirty="0"/>
                        <a:t>自编码语言模型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6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输入</a:t>
                      </a:r>
                      <a:r>
                        <a:rPr lang="en-US" altLang="zh-CN" sz="2000" dirty="0"/>
                        <a:t>-</a:t>
                      </a:r>
                      <a:r>
                        <a:rPr lang="zh-CN" altLang="en-US" sz="2000" dirty="0"/>
                        <a:t>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ABCDE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>
                          <a:sym typeface="Wingdings" pitchFamily="2" charset="2"/>
                        </a:rPr>
                        <a:t>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BCDEF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AB[M]D[M]F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>
                          <a:sym typeface="Wingdings" pitchFamily="2" charset="2"/>
                        </a:rPr>
                        <a:t></a:t>
                      </a:r>
                      <a:r>
                        <a:rPr lang="zh-CN" altLang="en-US" sz="2000" dirty="0">
                          <a:sym typeface="Wingdings" pitchFamily="2" charset="2"/>
                        </a:rPr>
                        <a:t> </a:t>
                      </a:r>
                      <a:r>
                        <a:rPr lang="en-US" altLang="zh-CN" sz="2000" dirty="0">
                          <a:sym typeface="Wingdings" pitchFamily="2" charset="2"/>
                        </a:rPr>
                        <a:t>C</a:t>
                      </a:r>
                      <a:r>
                        <a:rPr lang="zh-CN" altLang="en-US" sz="2000" dirty="0">
                          <a:sym typeface="Wingdings" pitchFamily="2" charset="2"/>
                        </a:rPr>
                        <a:t> </a:t>
                      </a:r>
                      <a:r>
                        <a:rPr lang="en-US" altLang="zh-CN" sz="2000" dirty="0">
                          <a:sym typeface="Wingdings" pitchFamily="2" charset="2"/>
                        </a:rPr>
                        <a:t>E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49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学习范式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Pre-training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(zero-shot)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Pre-training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+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Fine-tuning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76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模型效果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同等参数规模下，</a:t>
                      </a:r>
                      <a:r>
                        <a:rPr lang="en" altLang="zh-CN" sz="2000" dirty="0"/>
                        <a:t>BERT</a:t>
                      </a:r>
                      <a:r>
                        <a:rPr lang="zh-CN" altLang="en-US" sz="2000" dirty="0"/>
                        <a:t>的效果要好于</a:t>
                      </a:r>
                      <a:r>
                        <a:rPr lang="en" altLang="zh-CN" sz="2000" dirty="0"/>
                        <a:t>GP</a:t>
                      </a:r>
                      <a:r>
                        <a:rPr lang="en-US" altLang="zh-CN" sz="2000" dirty="0"/>
                        <a:t>T</a:t>
                      </a:r>
                      <a:endParaRPr lang="zh-CN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2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支撑任务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NLU+NLG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NLU</a:t>
                      </a:r>
                      <a:r>
                        <a:rPr lang="zh-CN" altLang="en-US" sz="2000" dirty="0"/>
                        <a:t>为主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4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927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F58A6F67-ED2D-1F01-52E1-DAAE58BB94C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96000" y="2313106"/>
            <a:ext cx="5324043" cy="1515287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lstStyle/>
          <a:p>
            <a:pPr algn="r" eaLnBrk="0" hangingPunct="0">
              <a:lnSpc>
                <a:spcPct val="150000"/>
              </a:lnSpc>
              <a:spcBef>
                <a:spcPct val="0"/>
              </a:spcBef>
            </a:pPr>
            <a:r>
              <a:rPr lang="zh-CN" altLang="en-US" sz="44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  <a:endParaRPr lang="en-US" altLang="zh-CN" sz="44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0" hangingPunct="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shizhu.he@nlpr.ia.ac.cn</a:t>
            </a:r>
            <a:endParaRPr lang="en-US" altLang="zh-CN" sz="2000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403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3E104-F271-FFA8-0DC5-4864DDE0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A64E4-B8B9-75C9-E4CA-E163ED2F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446"/>
            <a:ext cx="10515600" cy="546434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" altLang="zh-CN" dirty="0"/>
              <a:t>Training language models to follow instructions with human feedback,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arXiv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Improving alignment of dialogue agents via targeted human judgements,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" altLang="zh-CN" dirty="0"/>
              <a:t>Learning to summarize from human feedback, NIPS 2020.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" altLang="zh-CN" dirty="0"/>
              <a:t>Illustrating Reinforcement Learning from Human Feedback (RLHF)  </a:t>
            </a:r>
            <a:r>
              <a:rPr kumimoji="1" lang="en" altLang="zh-CN" dirty="0">
                <a:hlinkClick r:id="rId2"/>
              </a:rPr>
              <a:t>https://huggingface.co/blog/rlhf</a:t>
            </a:r>
            <a:endParaRPr kumimoji="1" lang="en" altLang="zh-CN" dirty="0"/>
          </a:p>
          <a:p>
            <a:pPr>
              <a:lnSpc>
                <a:spcPct val="120000"/>
              </a:lnSpc>
            </a:pPr>
            <a:r>
              <a:rPr lang="en" altLang="zh-CN" dirty="0">
                <a:effectLst/>
              </a:rPr>
              <a:t>Proximal Policy Optimization</a:t>
            </a:r>
            <a:r>
              <a:rPr lang="zh-CN" altLang="en" dirty="0">
                <a:effectLst/>
              </a:rPr>
              <a:t>：</a:t>
            </a:r>
            <a:r>
              <a:rPr lang="en" altLang="zh-CN" u="none" strike="noStrike" dirty="0">
                <a:solidFill>
                  <a:srgbClr val="003884"/>
                </a:solidFill>
                <a:effectLst/>
                <a:hlinkClick r:id="rId3"/>
              </a:rPr>
              <a:t>https://openai.com/blog/openai-baselines-ppo/</a:t>
            </a:r>
            <a:endParaRPr lang="en" altLang="zh-CN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张俊林：</a:t>
            </a:r>
            <a:r>
              <a:rPr lang="en" altLang="zh-CN" dirty="0" err="1">
                <a:effectLst/>
              </a:rPr>
              <a:t>ChatGPT</a:t>
            </a:r>
            <a:r>
              <a:rPr lang="zh-CN" altLang="en-US" dirty="0">
                <a:effectLst/>
              </a:rPr>
              <a:t>会取代搜索引擎吗？</a:t>
            </a:r>
            <a:r>
              <a:rPr lang="en" altLang="zh-CN" u="none" strike="noStrike" dirty="0">
                <a:solidFill>
                  <a:srgbClr val="003884"/>
                </a:solidFill>
                <a:effectLst/>
                <a:hlinkClick r:id="rId4"/>
              </a:rPr>
              <a:t>https://mp.weixin.qq.com/s/cXqEB3X4uu1VnU-kSVq78w</a:t>
            </a:r>
            <a:endParaRPr lang="en" altLang="zh-CN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如何评价</a:t>
            </a:r>
            <a:r>
              <a:rPr lang="en" altLang="zh-CN" dirty="0" err="1">
                <a:effectLst/>
              </a:rPr>
              <a:t>OpenAI</a:t>
            </a:r>
            <a:r>
              <a:rPr lang="zh-CN" altLang="en-US" dirty="0">
                <a:effectLst/>
              </a:rPr>
              <a:t>的超级对话模型</a:t>
            </a:r>
            <a:r>
              <a:rPr lang="en" altLang="zh-CN" dirty="0" err="1">
                <a:effectLst/>
              </a:rPr>
              <a:t>ChatGPT</a:t>
            </a:r>
            <a:r>
              <a:rPr lang="zh-CN" altLang="en" dirty="0">
                <a:effectLst/>
              </a:rPr>
              <a:t>？</a:t>
            </a:r>
            <a:r>
              <a:rPr lang="en" altLang="zh-CN" u="none" strike="noStrike" dirty="0">
                <a:solidFill>
                  <a:srgbClr val="003884"/>
                </a:solidFill>
                <a:effectLst/>
              </a:rPr>
              <a:t>https://</a:t>
            </a:r>
            <a:r>
              <a:rPr lang="en" altLang="zh-CN" u="none" strike="noStrike" dirty="0" err="1">
                <a:solidFill>
                  <a:srgbClr val="003884"/>
                </a:solidFill>
                <a:effectLst/>
              </a:rPr>
              <a:t>www.zhihu.com</a:t>
            </a:r>
            <a:r>
              <a:rPr lang="en" altLang="zh-CN" u="none" strike="noStrike" dirty="0">
                <a:solidFill>
                  <a:srgbClr val="003884"/>
                </a:solidFill>
                <a:effectLst/>
              </a:rPr>
              <a:t>/question/570189639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如何评价 </a:t>
            </a:r>
            <a:r>
              <a:rPr lang="en" altLang="zh-CN" dirty="0" err="1">
                <a:effectLst/>
              </a:rPr>
              <a:t>ChatGPT</a:t>
            </a:r>
            <a:r>
              <a:rPr lang="en" altLang="zh-CN" dirty="0">
                <a:effectLst/>
              </a:rPr>
              <a:t> </a:t>
            </a:r>
            <a:r>
              <a:rPr lang="zh-CN" altLang="en" dirty="0">
                <a:effectLst/>
              </a:rPr>
              <a:t>？</a:t>
            </a:r>
            <a:r>
              <a:rPr lang="zh-CN" altLang="en-US" dirty="0">
                <a:effectLst/>
              </a:rPr>
              <a:t>会取代搜索引擎吗？</a:t>
            </a:r>
            <a:r>
              <a:rPr lang="en" altLang="zh-CN" dirty="0">
                <a:effectLst/>
              </a:rPr>
              <a:t> </a:t>
            </a:r>
            <a:r>
              <a:rPr lang="en" altLang="zh-CN" dirty="0">
                <a:effectLst/>
                <a:hlinkClick r:id="rId5"/>
              </a:rPr>
              <a:t>https://www.zhihu.com/question/570062224/answer/2786630350</a:t>
            </a:r>
            <a:endParaRPr lang="en" altLang="zh-CN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拆解追溯 </a:t>
            </a:r>
            <a:r>
              <a:rPr lang="en" altLang="zh-CN" dirty="0">
                <a:effectLst/>
              </a:rPr>
              <a:t>GPT-3.5 </a:t>
            </a:r>
            <a:r>
              <a:rPr lang="zh-CN" altLang="en-US" dirty="0">
                <a:effectLst/>
              </a:rPr>
              <a:t>各项能力的起源 </a:t>
            </a:r>
            <a:r>
              <a:rPr lang="en" altLang="zh-CN" dirty="0">
                <a:effectLst/>
                <a:hlinkClick r:id="rId6"/>
              </a:rPr>
              <a:t>https://yaofu.notion.site/GPT-3-5-360081d91ec245f29029d37b54573756</a:t>
            </a:r>
            <a:endParaRPr lang="en" altLang="zh-CN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赛尔笔记 </a:t>
            </a:r>
            <a:r>
              <a:rPr lang="en-US" altLang="zh-CN" dirty="0">
                <a:effectLst/>
              </a:rPr>
              <a:t>| </a:t>
            </a:r>
            <a:r>
              <a:rPr lang="zh-CN" altLang="en-US" dirty="0">
                <a:effectLst/>
              </a:rPr>
              <a:t>浅析</a:t>
            </a:r>
            <a:r>
              <a:rPr lang="en" altLang="zh-CN" dirty="0" err="1">
                <a:effectLst/>
              </a:rPr>
              <a:t>ChatGPT</a:t>
            </a:r>
            <a:r>
              <a:rPr lang="zh-CN" altLang="en-US" dirty="0">
                <a:effectLst/>
              </a:rPr>
              <a:t>的原理及应用</a:t>
            </a:r>
            <a:endParaRPr lang="en-US" altLang="zh-CN" dirty="0">
              <a:effectLst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ffectLst/>
              </a:rPr>
              <a:t>解读 </a:t>
            </a:r>
            <a:r>
              <a:rPr lang="en" altLang="zh-CN" dirty="0" err="1">
                <a:effectLst/>
              </a:rPr>
              <a:t>ChatGPT</a:t>
            </a:r>
            <a:r>
              <a:rPr lang="e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背后基于人工反馈的强化学习</a:t>
            </a:r>
            <a:r>
              <a:rPr lang="en-US" altLang="zh-CN" dirty="0">
                <a:effectLst/>
              </a:rPr>
              <a:t>(</a:t>
            </a:r>
            <a:r>
              <a:rPr lang="en" altLang="zh-CN" dirty="0">
                <a:effectLst/>
              </a:rPr>
              <a:t>RLHF)</a:t>
            </a:r>
            <a:r>
              <a:rPr lang="zh-CN" altLang="en-US" dirty="0">
                <a:effectLst/>
              </a:rPr>
              <a:t>的方法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44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F86AE-41CA-07D0-169E-C6B4FB3F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参考资料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8F936-6102-A29F-984E-881B074C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" altLang="zh-CN" dirty="0" err="1">
                <a:effectLst/>
              </a:rPr>
              <a:t>LaMDA</a:t>
            </a:r>
            <a:r>
              <a:rPr lang="en" altLang="zh-CN" dirty="0">
                <a:effectLst/>
              </a:rPr>
              <a:t>: Language Models for Dialog Applications, </a:t>
            </a:r>
            <a:r>
              <a:rPr lang="en" altLang="zh-CN" dirty="0" err="1">
                <a:effectLst/>
              </a:rPr>
              <a:t>arXiv</a:t>
            </a:r>
            <a:r>
              <a:rPr lang="en" altLang="zh-CN" dirty="0">
                <a:effectLst/>
              </a:rPr>
              <a:t> 2022.</a:t>
            </a:r>
          </a:p>
          <a:p>
            <a:pPr>
              <a:lnSpc>
                <a:spcPct val="120000"/>
              </a:lnSpc>
            </a:pPr>
            <a:r>
              <a:rPr lang="en" altLang="zh-CN" dirty="0">
                <a:effectLst/>
              </a:rPr>
              <a:t>Training a Helpful and Harmless Assistant with Reinforcement Learning from Human Feedback, </a:t>
            </a:r>
            <a:r>
              <a:rPr lang="en" altLang="zh-CN" dirty="0" err="1">
                <a:effectLst/>
              </a:rPr>
              <a:t>arXiv</a:t>
            </a:r>
            <a:r>
              <a:rPr lang="en" altLang="zh-CN" dirty="0">
                <a:effectLst/>
              </a:rPr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Chain of Thought Prompting Elicits Reasoning in Large Language Models,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Large Language Models are Zero-Shot Reasoners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Self-Consistency Improves Chain of Thought Reasoning in Language Models,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Least-to-Most Prompting Enables Complex Reasoning in Large Language Models,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Automatic Chain of Thought Prompting in Large Language Models,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/>
              <a:t>Large Language Models are reasoners with Self-Verification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Towards Reasoning in Large Language Models: A Survey,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zh-CN" altLang="en-US" dirty="0"/>
              <a:t>有了</a:t>
            </a:r>
            <a:r>
              <a:rPr kumimoji="1" lang="en" altLang="zh-CN" dirty="0"/>
              <a:t>Chain of Thought Prompting</a:t>
            </a:r>
            <a:r>
              <a:rPr kumimoji="1" lang="zh-CN" altLang="en" dirty="0"/>
              <a:t>，</a:t>
            </a:r>
            <a:r>
              <a:rPr kumimoji="1" lang="zh-CN" altLang="en-US" dirty="0"/>
              <a:t>大模型能做逻辑推理吗 </a:t>
            </a:r>
            <a:r>
              <a:rPr kumimoji="1" lang="en" altLang="zh-CN" dirty="0">
                <a:hlinkClick r:id="rId2"/>
              </a:rPr>
              <a:t>https://zhuanlan.zhihu.com/p/589087074</a:t>
            </a:r>
            <a:endParaRPr kumimoji="1" lang="en" altLang="zh-CN" dirty="0"/>
          </a:p>
          <a:p>
            <a:pPr>
              <a:lnSpc>
                <a:spcPct val="120000"/>
              </a:lnSpc>
            </a:pPr>
            <a:r>
              <a:rPr kumimoji="1" lang="en" altLang="zh-CN" dirty="0"/>
              <a:t>Can large language models reason about medical questions?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r>
              <a:rPr kumimoji="1" lang="en" altLang="zh-CN" dirty="0"/>
              <a:t>Large Language Models Encode Clinical Knowledge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arXiv</a:t>
            </a:r>
            <a:r>
              <a:rPr kumimoji="1" lang="en" altLang="zh-CN" dirty="0"/>
              <a:t> 2022.</a:t>
            </a:r>
          </a:p>
          <a:p>
            <a:pPr>
              <a:lnSpc>
                <a:spcPct val="120000"/>
              </a:lnSpc>
            </a:pPr>
            <a:endParaRPr kumimoji="1" lang="en" altLang="zh-CN" dirty="0"/>
          </a:p>
          <a:p>
            <a:pPr>
              <a:lnSpc>
                <a:spcPct val="120000"/>
              </a:lnSpc>
            </a:pPr>
            <a:endParaRPr kumimoji="1" lang="en" altLang="zh-CN" dirty="0"/>
          </a:p>
          <a:p>
            <a:pPr>
              <a:lnSpc>
                <a:spcPct val="12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64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C5A97-8DB8-2180-C41E-463B6C90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GPT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GPT-3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461C4-A769-9305-617E-425D0D4D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sz="2800" b="1" dirty="0">
                <a:solidFill>
                  <a:srgbClr val="C00000"/>
                </a:solidFill>
              </a:rPr>
              <a:t>G</a:t>
            </a:r>
            <a:r>
              <a:rPr kumimoji="1" lang="en" altLang="zh-CN" sz="2800" dirty="0"/>
              <a:t>enerative </a:t>
            </a:r>
            <a:r>
              <a:rPr kumimoji="1" lang="en" altLang="zh-CN" sz="2800" b="1" dirty="0">
                <a:solidFill>
                  <a:srgbClr val="C00000"/>
                </a:solidFill>
              </a:rPr>
              <a:t>P</a:t>
            </a:r>
            <a:r>
              <a:rPr kumimoji="1" lang="en" altLang="zh-CN" sz="2800" dirty="0"/>
              <a:t>re-</a:t>
            </a:r>
            <a:r>
              <a:rPr kumimoji="1" lang="en" altLang="zh-CN" sz="2800" b="1" dirty="0">
                <a:solidFill>
                  <a:srgbClr val="C00000"/>
                </a:solidFill>
              </a:rPr>
              <a:t>T</a:t>
            </a:r>
            <a:r>
              <a:rPr kumimoji="1" lang="en" altLang="zh-CN" sz="2800" dirty="0"/>
              <a:t>raining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3B9A8B-E2AA-6CB4-55D5-58AADB0C8CBF}"/>
              </a:ext>
            </a:extLst>
          </p:cNvPr>
          <p:cNvSpPr txBox="1"/>
          <p:nvPr/>
        </p:nvSpPr>
        <p:spPr>
          <a:xfrm>
            <a:off x="3482047" y="6123543"/>
            <a:ext cx="5227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/>
              <a:t>GPT1: Improving Language Understanding by </a:t>
            </a:r>
            <a:r>
              <a:rPr kumimoji="1" lang="en" altLang="zh-CN" sz="1400" b="1" dirty="0">
                <a:solidFill>
                  <a:srgbClr val="C00000"/>
                </a:solidFill>
              </a:rPr>
              <a:t>G</a:t>
            </a:r>
            <a:r>
              <a:rPr kumimoji="1" lang="en" altLang="zh-CN" sz="1400" dirty="0"/>
              <a:t>enerative </a:t>
            </a:r>
            <a:r>
              <a:rPr kumimoji="1" lang="en" altLang="zh-CN" sz="1400" b="1" dirty="0">
                <a:solidFill>
                  <a:srgbClr val="C00000"/>
                </a:solidFill>
              </a:rPr>
              <a:t>P</a:t>
            </a:r>
            <a:r>
              <a:rPr kumimoji="1" lang="en" altLang="zh-CN" sz="1400" dirty="0"/>
              <a:t>re-</a:t>
            </a:r>
            <a:r>
              <a:rPr kumimoji="1" lang="en" altLang="zh-CN" sz="1400" b="1" dirty="0">
                <a:solidFill>
                  <a:srgbClr val="C00000"/>
                </a:solidFill>
              </a:rPr>
              <a:t>T</a:t>
            </a:r>
            <a:r>
              <a:rPr kumimoji="1" lang="en" altLang="zh-CN" sz="1400" dirty="0"/>
              <a:t>raining</a:t>
            </a:r>
          </a:p>
          <a:p>
            <a:r>
              <a:rPr kumimoji="1" lang="en" altLang="zh-CN" sz="1400" dirty="0"/>
              <a:t>GPT2: Language Models are Unsupervised Multitask Learners</a:t>
            </a:r>
          </a:p>
          <a:p>
            <a:r>
              <a:rPr kumimoji="1" lang="en" altLang="zh-CN" sz="1400" dirty="0"/>
              <a:t>GPT3: Language Models are Few-Shot Learners</a:t>
            </a:r>
            <a:endParaRPr kumimoji="1" lang="zh-CN" altLang="en-US" sz="1400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47FD47D-1248-81AE-E2CC-31DDBA53A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81997"/>
              </p:ext>
            </p:extLst>
          </p:nvPr>
        </p:nvGraphicFramePr>
        <p:xfrm>
          <a:off x="1456544" y="1735423"/>
          <a:ext cx="927891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28">
                  <a:extLst>
                    <a:ext uri="{9D8B030D-6E8A-4147-A177-3AD203B41FA5}">
                      <a16:colId xmlns:a16="http://schemas.microsoft.com/office/drawing/2014/main" val="2794334763"/>
                    </a:ext>
                  </a:extLst>
                </a:gridCol>
                <a:gridCol w="2319728">
                  <a:extLst>
                    <a:ext uri="{9D8B030D-6E8A-4147-A177-3AD203B41FA5}">
                      <a16:colId xmlns:a16="http://schemas.microsoft.com/office/drawing/2014/main" val="3382595229"/>
                    </a:ext>
                  </a:extLst>
                </a:gridCol>
                <a:gridCol w="2319728">
                  <a:extLst>
                    <a:ext uri="{9D8B030D-6E8A-4147-A177-3AD203B41FA5}">
                      <a16:colId xmlns:a16="http://schemas.microsoft.com/office/drawing/2014/main" val="153182047"/>
                    </a:ext>
                  </a:extLst>
                </a:gridCol>
                <a:gridCol w="2319728">
                  <a:extLst>
                    <a:ext uri="{9D8B030D-6E8A-4147-A177-3AD203B41FA5}">
                      <a16:colId xmlns:a16="http://schemas.microsoft.com/office/drawing/2014/main" val="2001343717"/>
                    </a:ext>
                  </a:extLst>
                </a:gridCol>
              </a:tblGrid>
              <a:tr h="249085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GPT-1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GPT-2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GPT-3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057680"/>
                  </a:ext>
                </a:extLst>
              </a:tr>
              <a:tr h="440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发布时间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2018 </a:t>
                      </a:r>
                      <a:r>
                        <a:rPr lang="zh-CN" altLang="en-US" sz="1800" dirty="0"/>
                        <a:t>年 </a:t>
                      </a:r>
                      <a:r>
                        <a:rPr lang="en-US" altLang="zh-CN" sz="1800" dirty="0"/>
                        <a:t>6 </a:t>
                      </a:r>
                      <a:r>
                        <a:rPr lang="zh-CN" altLang="en-US" sz="1800" dirty="0"/>
                        <a:t>月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（与</a:t>
                      </a:r>
                      <a:r>
                        <a:rPr lang="en-US" altLang="zh-CN" sz="1800" dirty="0" err="1"/>
                        <a:t>ELMo</a:t>
                      </a:r>
                      <a:r>
                        <a:rPr lang="zh-CN" altLang="en-US" sz="1800" dirty="0"/>
                        <a:t>同时代）</a:t>
                      </a:r>
                      <a:endParaRPr lang="en-US" altLang="zh-C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2019 </a:t>
                      </a:r>
                      <a:r>
                        <a:rPr lang="zh-CN" altLang="en-US" sz="1800" dirty="0"/>
                        <a:t>年 </a:t>
                      </a:r>
                      <a:r>
                        <a:rPr lang="en-US" altLang="zh-CN" sz="1800" dirty="0"/>
                        <a:t>2 </a:t>
                      </a:r>
                      <a:r>
                        <a:rPr lang="zh-CN" altLang="en-US" sz="1800" dirty="0"/>
                        <a:t>月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（与</a:t>
                      </a:r>
                      <a:r>
                        <a:rPr lang="en-US" altLang="zh-CN" sz="1800" dirty="0"/>
                        <a:t>BERT</a:t>
                      </a:r>
                      <a:r>
                        <a:rPr lang="zh-CN" altLang="en-US" sz="1800" dirty="0"/>
                        <a:t>同时代）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2020 </a:t>
                      </a:r>
                      <a:r>
                        <a:rPr lang="zh-CN" altLang="en-US" sz="1800" dirty="0"/>
                        <a:t>年 </a:t>
                      </a:r>
                      <a:r>
                        <a:rPr lang="en-US" altLang="zh-CN" sz="1800" dirty="0"/>
                        <a:t>5 </a:t>
                      </a:r>
                      <a:r>
                        <a:rPr lang="zh-CN" altLang="en-US" sz="1800" dirty="0"/>
                        <a:t>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533502"/>
                  </a:ext>
                </a:extLst>
              </a:tr>
              <a:tr h="6322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模型参数量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1.17 </a:t>
                      </a:r>
                      <a:r>
                        <a:rPr lang="zh-CN" altLang="en-US" sz="1800" dirty="0"/>
                        <a:t>亿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12</a:t>
                      </a:r>
                      <a:r>
                        <a:rPr lang="zh-CN" altLang="en-US" sz="1800" dirty="0"/>
                        <a:t>层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768</a:t>
                      </a:r>
                      <a:r>
                        <a:rPr lang="zh-CN" altLang="en-US" sz="1800" dirty="0"/>
                        <a:t>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15 </a:t>
                      </a:r>
                      <a:r>
                        <a:rPr lang="zh-CN" altLang="en-US" sz="1800" dirty="0"/>
                        <a:t>亿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48</a:t>
                      </a:r>
                      <a:r>
                        <a:rPr lang="zh-CN" altLang="en-US" sz="1800" dirty="0"/>
                        <a:t>层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1600</a:t>
                      </a:r>
                      <a:r>
                        <a:rPr lang="zh-CN" altLang="en-US" sz="1800" dirty="0"/>
                        <a:t>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1,750 </a:t>
                      </a:r>
                      <a:r>
                        <a:rPr lang="zh-CN" altLang="en-US" sz="1800" dirty="0"/>
                        <a:t>亿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96</a:t>
                      </a:r>
                      <a:r>
                        <a:rPr lang="zh-CN" altLang="en-US" sz="1800" dirty="0"/>
                        <a:t>层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12888</a:t>
                      </a:r>
                      <a:r>
                        <a:rPr lang="zh-CN" altLang="en-US" sz="1800" dirty="0"/>
                        <a:t>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990877"/>
                  </a:ext>
                </a:extLst>
              </a:tr>
              <a:tr h="2490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上下文窗口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512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tokens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1024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tokens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2048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/>
                        <a:t>tokens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0279"/>
                  </a:ext>
                </a:extLst>
              </a:tr>
              <a:tr h="2490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预训练数据规模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约 </a:t>
                      </a:r>
                      <a:r>
                        <a:rPr lang="en-US" altLang="zh-CN" sz="1800" dirty="0"/>
                        <a:t>5</a:t>
                      </a:r>
                      <a:r>
                        <a:rPr lang="en" altLang="zh-CN" sz="1800" dirty="0"/>
                        <a:t>GB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dirty="0"/>
                        <a:t>40GB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dirty="0"/>
                        <a:t>45TB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2236"/>
                  </a:ext>
                </a:extLst>
              </a:tr>
              <a:tr h="440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训练数据来源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dirty="0" err="1"/>
                        <a:t>BooksCorpus</a:t>
                      </a:r>
                      <a:r>
                        <a:rPr lang="zh-CN" altLang="en-US" sz="1800" dirty="0"/>
                        <a:t>（书籍，更长上下文依赖）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WebText</a:t>
                      </a:r>
                      <a:r>
                        <a:rPr lang="zh-CN" altLang="en-US" sz="1800" dirty="0"/>
                        <a:t>（</a:t>
                      </a:r>
                      <a:r>
                        <a:rPr lang="en-US" altLang="zh-CN" sz="1800" dirty="0"/>
                        <a:t>800</a:t>
                      </a:r>
                      <a:r>
                        <a:rPr lang="zh-CN" altLang="en-US" sz="1800" dirty="0"/>
                        <a:t>万篇</a:t>
                      </a:r>
                      <a:r>
                        <a:rPr lang="en" altLang="zh-CN" sz="1800" dirty="0"/>
                        <a:t>Reddit</a:t>
                      </a:r>
                      <a:r>
                        <a:rPr lang="zh-CN" altLang="en-US" sz="1800" dirty="0"/>
                        <a:t>文章）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dirty="0"/>
                        <a:t>Common Crawl</a:t>
                      </a:r>
                      <a:r>
                        <a:rPr lang="zh-CN" altLang="en" sz="1800" dirty="0"/>
                        <a:t>等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796858"/>
                  </a:ext>
                </a:extLst>
              </a:tr>
              <a:tr h="440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训练方式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无监督学习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多任务学习（具备</a:t>
                      </a:r>
                      <a:r>
                        <a:rPr lang="en" altLang="zh-CN" sz="1800" dirty="0"/>
                        <a:t>zero-shot</a:t>
                      </a:r>
                      <a:r>
                        <a:rPr lang="zh-CN" altLang="en-US" sz="1800" dirty="0"/>
                        <a:t>学习能力）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dirty="0"/>
                        <a:t>In-context learning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200166"/>
                  </a:ext>
                </a:extLst>
              </a:tr>
              <a:tr h="2490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耗费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~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~4.3</a:t>
                      </a:r>
                      <a:r>
                        <a:rPr lang="zh-CN" altLang="en-US" sz="1800" dirty="0"/>
                        <a:t>万美元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1200 </a:t>
                      </a:r>
                      <a:r>
                        <a:rPr lang="zh-CN" altLang="en-US" sz="1800" dirty="0"/>
                        <a:t>万美元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64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5DCF2-4F55-9CCD-7A6C-75E95137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GPT-3</a:t>
            </a:r>
            <a:r>
              <a:rPr kumimoji="1" lang="zh-CN" altLang="en-US" dirty="0"/>
              <a:t>的强大能力（信息抽取）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35913-95D9-DE8A-DE7F-12AB00973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1AB36-59F0-0621-5A1F-CC627F323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71"/>
          <a:stretch/>
        </p:blipFill>
        <p:spPr>
          <a:xfrm>
            <a:off x="157162" y="1157557"/>
            <a:ext cx="11544300" cy="1702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D548D1-5D00-5B8E-B1E5-0FC4D89F9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8"/>
          <a:stretch/>
        </p:blipFill>
        <p:spPr>
          <a:xfrm>
            <a:off x="286006" y="2762240"/>
            <a:ext cx="10149016" cy="1495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1F3E1D-864F-FF29-2276-A0AC1627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7" y="4204644"/>
            <a:ext cx="11687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5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5B2C0-435D-0D25-15E8-46C85339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GPT-3</a:t>
            </a:r>
            <a:r>
              <a:rPr kumimoji="1" lang="zh-CN" altLang="en-US" dirty="0"/>
              <a:t>的强大能力（自动问答）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BDC42F-C05C-2C0B-C6B5-B1F636E7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10">
            <a:extLst>
              <a:ext uri="{FF2B5EF4-FFF2-40B4-BE49-F238E27FC236}">
                <a16:creationId xmlns:a16="http://schemas.microsoft.com/office/drawing/2014/main" id="{D420CA2B-92A5-2202-2B8E-CECA432B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60215"/>
            <a:ext cx="5048250" cy="1819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20C801-661A-70C8-19D3-FCC84525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096769"/>
            <a:ext cx="11668125" cy="2362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FEC4A-BD04-DEEF-E8C9-A246443F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479244"/>
            <a:ext cx="11706225" cy="1895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D952C-1D01-AD4B-2650-D7C678158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" y="5265002"/>
            <a:ext cx="57054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824C-7A11-367D-5C96-834DB393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GPT-3</a:t>
            </a:r>
            <a:r>
              <a:rPr kumimoji="1" lang="zh-CN" altLang="en-US" dirty="0"/>
              <a:t>的强大能力（分类与生成）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042457-B2E9-128F-BDAA-B42D643F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025"/>
            <a:ext cx="5324475" cy="1704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92B38D-E95A-430C-4CA3-13AC0CDF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71" y="1771650"/>
            <a:ext cx="4953000" cy="1657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3D0987-F2BA-9522-6E2A-CE50258BE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40" y="1757671"/>
            <a:ext cx="4094206" cy="1637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E5181B-77F5-3D26-F0B9-20DC5330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59" y="4128178"/>
            <a:ext cx="5191125" cy="1428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117C7B-9DBD-6B0D-7304-6D01A1997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172" y="4128178"/>
            <a:ext cx="7429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9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2EE5D-F568-B1E8-6D7E-56310D14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拆解追溯 </a:t>
            </a:r>
            <a:r>
              <a:rPr kumimoji="1" lang="en-US" altLang="zh-CN" dirty="0"/>
              <a:t>GPT-3.5 </a:t>
            </a:r>
            <a:r>
              <a:rPr kumimoji="1" lang="zh-CN" altLang="en-US" dirty="0"/>
              <a:t>各项能力的起源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91FF4-1101-8799-41AF-1E9274A8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664" y="1506499"/>
            <a:ext cx="3878575" cy="4670464"/>
          </a:xfrm>
        </p:spPr>
        <p:txBody>
          <a:bodyPr>
            <a:normAutofit lnSpcReduction="10000"/>
          </a:bodyPr>
          <a:lstStyle/>
          <a:p>
            <a:r>
              <a:rPr kumimoji="1" lang="en" altLang="zh-CN" dirty="0"/>
              <a:t>Code-davinci-002</a:t>
            </a:r>
            <a:r>
              <a:rPr kumimoji="1" lang="zh-CN" altLang="en-US" dirty="0"/>
              <a:t>支撑模型思维链推理能力</a:t>
            </a:r>
            <a:endParaRPr kumimoji="1" lang="en-US" altLang="zh-CN" dirty="0"/>
          </a:p>
          <a:p>
            <a:r>
              <a:rPr kumimoji="1" lang="zh-CN" altLang="en-US" dirty="0"/>
              <a:t>代码训练另一个可能的副产品是长距离依赖能力（代码通常需要更长的依赖关系来做一些事情）</a:t>
            </a:r>
            <a:endParaRPr kumimoji="1" lang="en" altLang="zh-CN" dirty="0"/>
          </a:p>
          <a:p>
            <a:r>
              <a:rPr kumimoji="1" lang="en" altLang="zh-CN" dirty="0"/>
              <a:t>Text-davinci-002</a:t>
            </a:r>
            <a:r>
              <a:rPr kumimoji="1" lang="zh-CN" altLang="en-US" dirty="0"/>
              <a:t>增强模型的零样本能力（泛化到没有见过的任务）</a:t>
            </a:r>
            <a:endParaRPr kumimoji="1" lang="en-US" altLang="zh-CN" dirty="0"/>
          </a:p>
          <a:p>
            <a:r>
              <a:rPr kumimoji="1" lang="en-US" altLang="zh-CN" dirty="0"/>
              <a:t>RLHF</a:t>
            </a:r>
            <a:r>
              <a:rPr kumimoji="1" lang="zh-CN" altLang="en-US" dirty="0"/>
              <a:t>实现与人能能力的对齐（</a:t>
            </a:r>
            <a:r>
              <a:rPr kumimoji="1" lang="en-US" altLang="zh-CN" dirty="0"/>
              <a:t>alignment)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C9A9C4-79C8-6959-D374-C961DA27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5" y="1506500"/>
            <a:ext cx="7772400" cy="46704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EC5C37-D0C4-D43A-B4C9-2094037EAA5C}"/>
              </a:ext>
            </a:extLst>
          </p:cNvPr>
          <p:cNvSpPr txBox="1"/>
          <p:nvPr/>
        </p:nvSpPr>
        <p:spPr>
          <a:xfrm>
            <a:off x="1782580" y="6413590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https://yaofu.notion.site/GPT-3-5-360081d91ec245f29029d37b54573756</a:t>
            </a:r>
          </a:p>
        </p:txBody>
      </p:sp>
    </p:spTree>
    <p:extLst>
      <p:ext uri="{BB962C8B-B14F-4D97-AF65-F5344CB8AC3E}">
        <p14:creationId xmlns:p14="http://schemas.microsoft.com/office/powerpoint/2010/main" val="3804957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9e0deeee-f8a8-4258-a9da-442b221b19ca}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3655</TotalTime>
  <Words>2871</Words>
  <Application>Microsoft Macintosh PowerPoint</Application>
  <PresentationFormat>宽屏</PresentationFormat>
  <Paragraphs>299</Paragraphs>
  <Slides>42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-webkit-standard</vt:lpstr>
      <vt:lpstr>Microsoft YaHei</vt:lpstr>
      <vt:lpstr>Microsoft YaHei</vt:lpstr>
      <vt:lpstr>NimbusRomNo9L</vt:lpstr>
      <vt:lpstr>PingFang SC</vt:lpstr>
      <vt:lpstr>SFRM1000</vt:lpstr>
      <vt:lpstr>system-ui</vt:lpstr>
      <vt:lpstr>Arial</vt:lpstr>
      <vt:lpstr>Arial</vt:lpstr>
      <vt:lpstr>Calibri</vt:lpstr>
      <vt:lpstr>Calibri Light</vt:lpstr>
      <vt:lpstr>Cambria Math</vt:lpstr>
      <vt:lpstr>Helvetica Neue</vt:lpstr>
      <vt:lpstr>Lucida Grande</vt:lpstr>
      <vt:lpstr>Times New Roman</vt:lpstr>
      <vt:lpstr>Wingdings</vt:lpstr>
      <vt:lpstr>Office 主题</vt:lpstr>
      <vt:lpstr>PowerPoint 演示文稿</vt:lpstr>
      <vt:lpstr>PowerPoint 演示文稿</vt:lpstr>
      <vt:lpstr>目录</vt:lpstr>
      <vt:lpstr>GPT vs. BERT</vt:lpstr>
      <vt:lpstr>从GPT到GPT-3</vt:lpstr>
      <vt:lpstr>GPT-3的强大能力（信息抽取）</vt:lpstr>
      <vt:lpstr>GPT-3的强大能力（自动问答）</vt:lpstr>
      <vt:lpstr>GPT-3的强大能力（分类与生成）</vt:lpstr>
      <vt:lpstr>拆解追溯 GPT-3.5 各项能力的起源</vt:lpstr>
      <vt:lpstr>拆解追溯 GPT-3.5 各项能力的起源</vt:lpstr>
      <vt:lpstr>ChatGPT / InstructGPT</vt:lpstr>
      <vt:lpstr>InstructGPT主要流程</vt:lpstr>
      <vt:lpstr>InstructGPT主要流程：第一阶段</vt:lpstr>
      <vt:lpstr>InstructGPT主要流程：第二阶段</vt:lpstr>
      <vt:lpstr>InstructGPT主要流程：第二阶段</vt:lpstr>
      <vt:lpstr>InstructGPT主要流程：第三阶段</vt:lpstr>
      <vt:lpstr>InstructGPT与GPT3的胜率对比</vt:lpstr>
      <vt:lpstr>Limitations of ChatGPT</vt:lpstr>
      <vt:lpstr>大模型能支持复杂推理任务？</vt:lpstr>
      <vt:lpstr>⟨input, chain of thought, output⟩ 样例</vt:lpstr>
      <vt:lpstr>Zero-shot-CoT</vt:lpstr>
      <vt:lpstr>Zero-shot-CoT (不同prompt的表现)</vt:lpstr>
      <vt:lpstr>大模型支撑复杂推理过程</vt:lpstr>
      <vt:lpstr>Can Large Language Models Reason about Medical Questions?</vt:lpstr>
      <vt:lpstr>zero-shot CoT prompting for USMLE </vt:lpstr>
      <vt:lpstr>Prompt templates for medical question answering</vt:lpstr>
      <vt:lpstr>Datasets and Models</vt:lpstr>
      <vt:lpstr>Zero-shot answering accuracy of InstructGPT</vt:lpstr>
      <vt:lpstr>Sample</vt:lpstr>
      <vt:lpstr>Discussion and Conclusions</vt:lpstr>
      <vt:lpstr>Instruction-Finetuned Language Models</vt:lpstr>
      <vt:lpstr>Multi-task instruction finetuning</vt:lpstr>
      <vt:lpstr>finetuning data formats</vt:lpstr>
      <vt:lpstr>Large Language Models Encode Clinical Knowledge</vt:lpstr>
      <vt:lpstr>MultiMedQA and Its Evaluation</vt:lpstr>
      <vt:lpstr>Instruction prompt tuning for Med-PaLM</vt:lpstr>
      <vt:lpstr>Comparison with prior SOTA </vt:lpstr>
      <vt:lpstr>Human evaluation results</vt:lpstr>
      <vt:lpstr>总结</vt:lpstr>
      <vt:lpstr>PowerPoint 演示文稿</vt:lpstr>
      <vt:lpstr>参考资料(1)</vt:lpstr>
      <vt:lpstr>参考资料(2)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shizhu</dc:creator>
  <cp:lastModifiedBy>he shizhu</cp:lastModifiedBy>
  <cp:revision>869</cp:revision>
  <dcterms:created xsi:type="dcterms:W3CDTF">2022-08-20T08:19:25Z</dcterms:created>
  <dcterms:modified xsi:type="dcterms:W3CDTF">2022-12-30T10:54:58Z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DA94F3764FE732030D99006322DB8A47</vt:lpwstr>
  </property>
</Properties>
</file>